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629615-18A2-469E-9165-0EAA6AB8329B}">
  <a:tblStyle styleId="{BE629615-18A2-469E-9165-0EAA6AB8329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F0E7"/>
          </a:solidFill>
        </a:fill>
      </a:tcStyle>
    </a:wholeTbl>
    <a:band1H>
      <a:tcTxStyle/>
      <a:tcStyle>
        <a:fill>
          <a:solidFill>
            <a:srgbClr val="F9DFCC"/>
          </a:solidFill>
        </a:fill>
      </a:tcStyle>
    </a:band1H>
    <a:band2H>
      <a:tcTxStyle/>
    </a:band2H>
    <a:band1V>
      <a:tcTxStyle/>
      <a:tcStyle>
        <a:fill>
          <a:solidFill>
            <a:srgbClr val="F9DF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72" name="Google Shape;72;p1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88" name="Google Shape;88;p2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5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870" name="Google Shape;870;p59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7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7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4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5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6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80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1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82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p83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3:notes"/>
          <p:cNvSpPr txBox="1"/>
          <p:nvPr>
            <p:ph idx="11" type="ftr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194" name="Google Shape;1194;p83:notes"/>
          <p:cNvSpPr txBox="1"/>
          <p:nvPr>
            <p:ph idx="12" type="sldNum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20" Type="http://schemas.openxmlformats.org/officeDocument/2006/relationships/hyperlink" Target="http://www.infragistics.com/" TargetMode="External"/><Relationship Id="rId22" Type="http://schemas.openxmlformats.org/officeDocument/2006/relationships/hyperlink" Target="http://www.superhosting.bg/" TargetMode="External"/><Relationship Id="rId21" Type="http://schemas.openxmlformats.org/officeDocument/2006/relationships/image" Target="../media/image10.png"/><Relationship Id="rId24" Type="http://schemas.openxmlformats.org/officeDocument/2006/relationships/hyperlink" Target="http://www.telenor.bg/" TargetMode="External"/><Relationship Id="rId23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Relationship Id="rId26" Type="http://schemas.openxmlformats.org/officeDocument/2006/relationships/hyperlink" Target="http://www.softwaregroup-bg.com/" TargetMode="External"/><Relationship Id="rId25" Type="http://schemas.openxmlformats.org/officeDocument/2006/relationships/image" Target="../media/image11.png"/><Relationship Id="rId28" Type="http://schemas.openxmlformats.org/officeDocument/2006/relationships/hyperlink" Target="https://netpeak.net/" TargetMode="External"/><Relationship Id="rId27" Type="http://schemas.openxmlformats.org/officeDocument/2006/relationships/image" Target="../media/image12.png"/><Relationship Id="rId5" Type="http://schemas.openxmlformats.org/officeDocument/2006/relationships/hyperlink" Target="http://www.nakov.com/" TargetMode="External"/><Relationship Id="rId6" Type="http://schemas.openxmlformats.org/officeDocument/2006/relationships/hyperlink" Target="http://forum.softuni.bg/" TargetMode="External"/><Relationship Id="rId29" Type="http://schemas.openxmlformats.org/officeDocument/2006/relationships/image" Target="../media/image15.png"/><Relationship Id="rId7" Type="http://schemas.openxmlformats.org/officeDocument/2006/relationships/hyperlink" Target="http://judge.softuni.bg/" TargetMode="External"/><Relationship Id="rId8" Type="http://schemas.openxmlformats.org/officeDocument/2006/relationships/hyperlink" Target="https://www.facebook.com/SoftwareUniversity" TargetMode="External"/><Relationship Id="rId11" Type="http://schemas.openxmlformats.org/officeDocument/2006/relationships/hyperlink" Target="http://www.introprogramming.info/" TargetMode="External"/><Relationship Id="rId10" Type="http://schemas.openxmlformats.org/officeDocument/2006/relationships/hyperlink" Target="http://www.youtube.com/SoftwareUniversity" TargetMode="External"/><Relationship Id="rId13" Type="http://schemas.openxmlformats.org/officeDocument/2006/relationships/image" Target="../media/image1.png"/><Relationship Id="rId12" Type="http://schemas.openxmlformats.org/officeDocument/2006/relationships/image" Target="../media/image7.png"/><Relationship Id="rId15" Type="http://schemas.openxmlformats.org/officeDocument/2006/relationships/image" Target="../media/image5.png"/><Relationship Id="rId14" Type="http://schemas.openxmlformats.org/officeDocument/2006/relationships/hyperlink" Target="http://xs-software.com/" TargetMode="External"/><Relationship Id="rId17" Type="http://schemas.openxmlformats.org/officeDocument/2006/relationships/image" Target="../media/image9.png"/><Relationship Id="rId16" Type="http://schemas.openxmlformats.org/officeDocument/2006/relationships/hyperlink" Target="http://smartit.bg/" TargetMode="External"/><Relationship Id="rId19" Type="http://schemas.openxmlformats.org/officeDocument/2006/relationships/image" Target="../media/image6.png"/><Relationship Id="rId18" Type="http://schemas.openxmlformats.org/officeDocument/2006/relationships/hyperlink" Target="http://www.indeavr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softuni.foundation/" TargetMode="External"/><Relationship Id="rId3" Type="http://schemas.openxmlformats.org/officeDocument/2006/relationships/image" Target="../media/image16.png"/><Relationship Id="rId4" Type="http://schemas.openxmlformats.org/officeDocument/2006/relationships/hyperlink" Target="http://www.facebook.com/SoftwareUniversity" TargetMode="External"/><Relationship Id="rId9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hyperlink" Target="http://forum.softuni.bg/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://softuni.bg/" TargetMode="External"/><Relationship Id="rId10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4366413" y="314301"/>
            <a:ext cx="7382341" cy="2000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  <a:defRPr sz="5400">
                <a:solidFill>
                  <a:srgbClr val="F6D18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366413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lvl="1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760412" y="4164083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19" name="Google Shape;19;p2"/>
          <p:cNvSpPr/>
          <p:nvPr>
            <p:ph idx="3" type="pic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None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4" type="body"/>
          </p:nvPr>
        </p:nvSpPr>
        <p:spPr>
          <a:xfrm>
            <a:off x="760413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1" sz="2300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5" type="body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6" type="body"/>
          </p:nvPr>
        </p:nvSpPr>
        <p:spPr>
          <a:xfrm>
            <a:off x="760412" y="5394605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7" type="body"/>
          </p:nvPr>
        </p:nvSpPr>
        <p:spPr>
          <a:xfrm>
            <a:off x="760412" y="5735767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430" y="2496257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5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400"/>
              <a:buChar char="▪"/>
              <a:defRPr sz="3400"/>
            </a:lvl1pPr>
            <a:lvl2pPr indent="-39116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560"/>
              <a:buChar char="▪"/>
              <a:defRPr sz="3200"/>
            </a:lvl2pPr>
            <a:lvl3pPr indent="-3810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3000"/>
            </a:lvl3pPr>
            <a:lvl4pPr indent="-3708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240"/>
              <a:buChar char="▪"/>
              <a:defRPr sz="2800"/>
            </a:lvl4pPr>
            <a:lvl5pPr indent="-36067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2080"/>
              <a:buChar char="▪"/>
              <a:defRPr sz="2600"/>
            </a:lvl5pPr>
            <a:lvl6pPr indent="-3302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indent="-3302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indent="-3302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912812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  <a:defRPr b="1"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>
                <a:solidFill>
                  <a:srgbClr val="F3BE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>
            <a:hlinkClick r:id="rId3"/>
          </p:cNvPr>
          <p:cNvSpPr txBox="1"/>
          <p:nvPr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1" name="Google Shape;41;p6">
            <a:hlinkClick r:id="rId4"/>
          </p:cNvPr>
          <p:cNvSpPr txBox="1"/>
          <p:nvPr/>
        </p:nvSpPr>
        <p:spPr>
          <a:xfrm rot="-969481">
            <a:off x="7568290" y="4341197"/>
            <a:ext cx="3032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2" name="Google Shape;42;p6">
            <a:hlinkClick r:id="rId5"/>
          </p:cNvPr>
          <p:cNvSpPr txBox="1"/>
          <p:nvPr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3" name="Google Shape;43;p6">
            <a:hlinkClick r:id="rId6"/>
          </p:cNvPr>
          <p:cNvSpPr txBox="1"/>
          <p:nvPr/>
        </p:nvSpPr>
        <p:spPr>
          <a:xfrm rot="-628738">
            <a:off x="6094412" y="610908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4" name="Google Shape;44;p6">
            <a:hlinkClick r:id="rId7"/>
          </p:cNvPr>
          <p:cNvSpPr txBox="1"/>
          <p:nvPr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5" name="Google Shape;45;p6">
            <a:hlinkClick r:id="rId8"/>
          </p:cNvPr>
          <p:cNvSpPr txBox="1"/>
          <p:nvPr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6" name="Google Shape;46;p6">
            <a:hlinkClick r:id="rId9"/>
          </p:cNvPr>
          <p:cNvSpPr txBox="1"/>
          <p:nvPr/>
        </p:nvSpPr>
        <p:spPr>
          <a:xfrm rot="-627734">
            <a:off x="11754532" y="232084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7" name="Google Shape;47;p6">
            <a:hlinkClick r:id="rId10"/>
          </p:cNvPr>
          <p:cNvSpPr txBox="1"/>
          <p:nvPr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48" name="Google Shape;48;p6">
            <a:hlinkClick r:id="rId11"/>
          </p:cNvPr>
          <p:cNvSpPr txBox="1"/>
          <p:nvPr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03A1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632286">
            <a:off x="504277" y="2018007"/>
            <a:ext cx="2849278" cy="33056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 rot="-650283">
            <a:off x="2718532" y="3306088"/>
            <a:ext cx="4540980" cy="948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4620"/>
              <a:buFont typeface="Noto Sans Symbols"/>
              <a:buNone/>
            </a:pPr>
            <a:r>
              <a:rPr b="1" lang="en-US" sz="6600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sz="6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783117" y="319859"/>
            <a:ext cx="2212117" cy="55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-16203" r="-16202" t="0"/>
          <a:stretch/>
        </p:blipFill>
        <p:spPr>
          <a:xfrm>
            <a:off x="303212" y="1246226"/>
            <a:ext cx="2763622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3" name="Google Shape;53;p6">
            <a:hlinkClick r:id="rId16"/>
          </p:cNvPr>
          <p:cNvPicPr preferRelativeResize="0"/>
          <p:nvPr/>
        </p:nvPicPr>
        <p:blipFill rotWithShape="1">
          <a:blip r:embed="rId17">
            <a:alphaModFix/>
          </a:blip>
          <a:srcRect b="0" l="-5908" r="-5907" t="0"/>
          <a:stretch/>
        </p:blipFill>
        <p:spPr>
          <a:xfrm>
            <a:off x="3787285" y="1254944"/>
            <a:ext cx="2763621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4" name="Google Shape;54;p6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-25003" r="-25003" t="0"/>
          <a:stretch/>
        </p:blipFill>
        <p:spPr>
          <a:xfrm>
            <a:off x="7271357" y="4002018"/>
            <a:ext cx="4614255" cy="949046"/>
          </a:xfrm>
          <a:prstGeom prst="roundRect">
            <a:avLst>
              <a:gd fmla="val 2953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5" name="Google Shape;55;p6">
            <a:hlinkClick r:id="rId20"/>
          </p:cNvPr>
          <p:cNvPicPr preferRelativeResize="0"/>
          <p:nvPr/>
        </p:nvPicPr>
        <p:blipFill rotWithShape="1">
          <a:blip r:embed="rId21">
            <a:alphaModFix/>
          </a:blip>
          <a:srcRect b="0" l="-705" r="-705" t="0"/>
          <a:stretch/>
        </p:blipFill>
        <p:spPr>
          <a:xfrm>
            <a:off x="7271357" y="5375554"/>
            <a:ext cx="4614255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6" name="Google Shape;56;p6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-59505" l="0" r="0" t="-66530"/>
          <a:stretch/>
        </p:blipFill>
        <p:spPr>
          <a:xfrm>
            <a:off x="7271357" y="2619763"/>
            <a:ext cx="4614255" cy="957764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7" name="Google Shape;57;p6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0" l="-14709" r="-14708" t="0"/>
          <a:stretch/>
        </p:blipFill>
        <p:spPr>
          <a:xfrm>
            <a:off x="303212" y="5375554"/>
            <a:ext cx="2763622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58" name="Google Shape;58;p6">
            <a:hlinkClick r:id="rId26"/>
          </p:cNvPr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3787284" y="5375554"/>
            <a:ext cx="2763622" cy="949046"/>
          </a:xfrm>
          <a:prstGeom prst="roundRect">
            <a:avLst>
              <a:gd fmla="val 3159" name="adj"/>
            </a:avLst>
          </a:prstGeom>
          <a:noFill/>
          <a:ln>
            <a:noFill/>
          </a:ln>
        </p:spPr>
      </p:pic>
      <p:pic>
        <p:nvPicPr>
          <p:cNvPr id="59" name="Google Shape;59;p6">
            <a:hlinkClick r:id="rId28"/>
          </p:cNvPr>
          <p:cNvPicPr preferRelativeResize="0"/>
          <p:nvPr/>
        </p:nvPicPr>
        <p:blipFill rotWithShape="1">
          <a:blip r:embed="rId29">
            <a:alphaModFix/>
          </a:blip>
          <a:srcRect b="0" l="-9951" r="-9950" t="0"/>
          <a:stretch/>
        </p:blipFill>
        <p:spPr>
          <a:xfrm>
            <a:off x="7271357" y="1246226"/>
            <a:ext cx="4614254" cy="949046"/>
          </a:xfrm>
          <a:prstGeom prst="roundRect">
            <a:avLst>
              <a:gd fmla="val 3159" name="adj"/>
            </a:avLst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strike="noStrik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" name="Google Shape;62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7098" y="3019984"/>
            <a:ext cx="2269870" cy="566147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>
            <a:noFill/>
          </a:ln>
        </p:spPr>
      </p:pic>
      <p:pic>
        <p:nvPicPr>
          <p:cNvPr descr="http://www.facebook.com/SoftwareUniversity" id="63" name="Google Shape;63;p7" title="Software University @ Facebook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5536" y="4064268"/>
            <a:ext cx="1003954" cy="1017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orum.softuni.bg" id="64" name="Google Shape;64;p7" title="Software University - Forum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9334" y="5410200"/>
            <a:ext cx="970156" cy="9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5183" y="2727414"/>
            <a:ext cx="274699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generated with very high confidence" id="66" name="Google Shape;6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29444" y="1039681"/>
            <a:ext cx="1496137" cy="184584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>
            <p:ph idx="1" type="body"/>
          </p:nvPr>
        </p:nvSpPr>
        <p:spPr>
          <a:xfrm>
            <a:off x="259899" y="1039681"/>
            <a:ext cx="9434513" cy="563937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2004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2pPr>
            <a:lvl3pPr indent="-320039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3pPr>
            <a:lvl4pPr indent="-320039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5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F2B254"/>
              </a:buClr>
              <a:buSzPts val="3400"/>
              <a:buFont typeface="Noto Sans Symbols"/>
              <a:buChar char="▪"/>
              <a:defRPr b="0" i="0" sz="3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1160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▪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F9A1D"/>
              </a:buClr>
              <a:buSzPts val="2400"/>
              <a:buFont typeface="Noto Sans Symbols"/>
              <a:buChar char="▪"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70839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D9411"/>
              </a:buClr>
              <a:buSzPts val="224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0679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E28D10"/>
              </a:buClr>
              <a:buSzPts val="208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image" Target="../media/image25.png"/><Relationship Id="rId9" Type="http://schemas.openxmlformats.org/officeDocument/2006/relationships/slide" Target="/ppt/slides/slide36.xml"/><Relationship Id="rId5" Type="http://schemas.openxmlformats.org/officeDocument/2006/relationships/slide" Target="/ppt/slides/slide13.xml"/><Relationship Id="rId6" Type="http://schemas.openxmlformats.org/officeDocument/2006/relationships/image" Target="../media/image23.png"/><Relationship Id="rId7" Type="http://schemas.openxmlformats.org/officeDocument/2006/relationships/slide" Target="/ppt/slides/slide68.xml"/><Relationship Id="rId8" Type="http://schemas.openxmlformats.org/officeDocument/2006/relationships/image" Target="../media/image22.png"/><Relationship Id="rId11" Type="http://schemas.openxmlformats.org/officeDocument/2006/relationships/slide" Target="/ppt/slides/slide55.xml"/><Relationship Id="rId10" Type="http://schemas.openxmlformats.org/officeDocument/2006/relationships/image" Target="../media/image30.png"/><Relationship Id="rId12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en.wikipedia.org/wiki/Greedy_algorithm" TargetMode="External"/><Relationship Id="rId4" Type="http://schemas.openxmlformats.org/officeDocument/2006/relationships/hyperlink" Target="https://en.wikipedia.org/wiki/Genetic_algorithm" TargetMode="External"/><Relationship Id="rId5" Type="http://schemas.openxmlformats.org/officeDocument/2006/relationships/hyperlink" Target="https://en.wikipedia.org/wiki/Branch_and_boun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www.claymath.org/millennium-problems/p-vs-np-problem" TargetMode="External"/><Relationship Id="rId4" Type="http://schemas.openxmlformats.org/officeDocument/2006/relationships/hyperlink" Target="https://www.win.tue.nl/~gwoegi/P-versus-NP.htm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en.wikipedia.org/wiki/NP-completeness" TargetMode="External"/><Relationship Id="rId4" Type="http://schemas.openxmlformats.org/officeDocument/2006/relationships/hyperlink" Target="http://en.wikipedia.org/wiki/P_versus_NP_problem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ww.cs.bu.edu/~steng/teaching/Fall2003/lectures/lecture7.ppt" TargetMode="External"/><Relationship Id="rId4" Type="http://schemas.openxmlformats.org/officeDocument/2006/relationships/hyperlink" Target="http://www.cis.upenn.edu/~matuszek/cit594-2005/Lectures/36-greedy.ppt" TargetMode="External"/><Relationship Id="rId5" Type="http://schemas.openxmlformats.org/officeDocument/2006/relationships/hyperlink" Target="http://www.cs.berkeley.edu/~vazirani/algorithms/chap5.pdf" TargetMode="External"/><Relationship Id="rId6" Type="http://schemas.openxmlformats.org/officeDocument/2006/relationships/hyperlink" Target="http://www.programirane.org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ctrTitle"/>
          </p:nvPr>
        </p:nvSpPr>
        <p:spPr>
          <a:xfrm>
            <a:off x="3503612" y="665228"/>
            <a:ext cx="7991942" cy="1087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D18E"/>
              </a:buClr>
              <a:buSzPts val="5400"/>
              <a:buFont typeface="Calibri"/>
              <a:buNone/>
            </a:pPr>
            <a:r>
              <a:rPr lang="en-US"/>
              <a:t>Greedy Algorithms</a:t>
            </a:r>
            <a:endParaRPr/>
          </a:p>
        </p:txBody>
      </p:sp>
      <p:sp>
        <p:nvSpPr>
          <p:cNvPr id="75" name="Google Shape;75;p8"/>
          <p:cNvSpPr txBox="1"/>
          <p:nvPr>
            <p:ph idx="1" type="subTitle"/>
          </p:nvPr>
        </p:nvSpPr>
        <p:spPr>
          <a:xfrm>
            <a:off x="3503612" y="1890214"/>
            <a:ext cx="7991942" cy="1579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Brute-Force, </a:t>
            </a:r>
            <a:br>
              <a:rPr lang="en-US"/>
            </a:br>
            <a:r>
              <a:rPr lang="en-US"/>
              <a:t>Heuristic Algorithms</a:t>
            </a:r>
            <a:endParaRPr/>
          </a:p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760412" y="4600998"/>
            <a:ext cx="3187613" cy="525135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77" name="Google Shape;77;p8"/>
          <p:cNvSpPr txBox="1"/>
          <p:nvPr>
            <p:ph idx="4" type="body"/>
          </p:nvPr>
        </p:nvSpPr>
        <p:spPr>
          <a:xfrm>
            <a:off x="760413" y="5070897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  <p:sp>
        <p:nvSpPr>
          <p:cNvPr id="78" name="Google Shape;78;p8"/>
          <p:cNvSpPr txBox="1"/>
          <p:nvPr>
            <p:ph idx="5" type="body"/>
          </p:nvPr>
        </p:nvSpPr>
        <p:spPr>
          <a:xfrm>
            <a:off x="760412" y="5576003"/>
            <a:ext cx="3187613" cy="363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79" name="Google Shape;79;p8"/>
          <p:cNvSpPr txBox="1"/>
          <p:nvPr>
            <p:ph idx="6" type="body"/>
          </p:nvPr>
        </p:nvSpPr>
        <p:spPr>
          <a:xfrm>
            <a:off x="760412" y="5917165"/>
            <a:ext cx="3187613" cy="331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pic>
        <p:nvPicPr>
          <p:cNvPr id="80" name="Google Shape;80;p8" title="CC-BY-NC-SA License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983" y="3310050"/>
            <a:ext cx="2175525" cy="761165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C87D0E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884612" y="3870707"/>
            <a:ext cx="2133598" cy="234148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/>
        </p:nvSpPr>
        <p:spPr>
          <a:xfrm rot="576164">
            <a:off x="5239909" y="3735824"/>
            <a:ext cx="1723741" cy="720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b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Algorithms </a:t>
            </a:r>
            <a:endParaRPr/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83066" y="3509846"/>
            <a:ext cx="2793861" cy="279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1293812" y="16764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1674812" y="19812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3427412" y="19812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5180012" y="19812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6932612" y="19812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8685212" y="19812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760412" y="4800600"/>
            <a:ext cx="1066317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x 10 x 10 x 10 x 10 = 100,000 combinations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Greedy Algorithms</a:t>
            </a:r>
            <a:endParaRPr/>
          </a:p>
        </p:txBody>
      </p:sp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Picking Locally Optimal Solution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533400"/>
            <a:ext cx="4724399" cy="472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In computer science, an </a:t>
            </a:r>
            <a:r>
              <a:rPr lang="en-US" sz="3200">
                <a:solidFill>
                  <a:srgbClr val="F3CC5F"/>
                </a:solidFill>
              </a:rPr>
              <a:t>optimization problem </a:t>
            </a:r>
            <a:r>
              <a:rPr lang="en-US" sz="3200"/>
              <a:t>is the problem of finding the best solution from all feasible solutions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Finding the </a:t>
            </a:r>
            <a:r>
              <a:rPr lang="en-US" sz="3000">
                <a:solidFill>
                  <a:srgbClr val="F3CC5F"/>
                </a:solidFill>
              </a:rPr>
              <a:t>optimal </a:t>
            </a:r>
            <a:r>
              <a:rPr lang="en-US" sz="3000"/>
              <a:t>among </a:t>
            </a:r>
            <a:r>
              <a:rPr lang="en-US" sz="3000">
                <a:solidFill>
                  <a:srgbClr val="F3CC5F"/>
                </a:solidFill>
              </a:rPr>
              <a:t>many candidates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Examples of optimization problems: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Find the </a:t>
            </a:r>
            <a:r>
              <a:rPr lang="en-US" sz="3000">
                <a:solidFill>
                  <a:srgbClr val="F3CC5F"/>
                </a:solidFill>
              </a:rPr>
              <a:t>shortest path </a:t>
            </a:r>
            <a:r>
              <a:rPr lang="en-US" sz="3000"/>
              <a:t>from Sofia to Varna on the map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Find the </a:t>
            </a:r>
            <a:r>
              <a:rPr lang="en-US" sz="3000">
                <a:solidFill>
                  <a:srgbClr val="F3CC5F"/>
                </a:solidFill>
              </a:rPr>
              <a:t>maximum increasing subsequence</a:t>
            </a:r>
            <a:r>
              <a:rPr lang="en-US" sz="3000"/>
              <a:t> in integer sequence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>
                <a:solidFill>
                  <a:srgbClr val="F3CC5F"/>
                </a:solidFill>
              </a:rPr>
              <a:t>Traveling salesman problem </a:t>
            </a:r>
            <a:r>
              <a:rPr lang="en-US" sz="3000"/>
              <a:t>(minimal Hamilton cycle)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240"/>
              <a:buChar char="▪"/>
            </a:pPr>
            <a:r>
              <a:rPr lang="en-US" sz="2800"/>
              <a:t>Find the shortest route that visits each city and returns to the origin city</a:t>
            </a:r>
            <a:endParaRPr/>
          </a:p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Optimization Problems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Greedy algorithms </a:t>
            </a:r>
            <a:r>
              <a:rPr lang="en-US"/>
              <a:t>are a category of algorithms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For solving optimization problems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Usually more efficient than the other algorithms</a:t>
            </a:r>
            <a:endParaRPr/>
          </a:p>
          <a:p>
            <a:pPr indent="-231606" lvl="2" marL="91424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But can produce </a:t>
            </a:r>
            <a:r>
              <a:rPr lang="en-US">
                <a:solidFill>
                  <a:srgbClr val="F3CC5F"/>
                </a:solidFill>
              </a:rPr>
              <a:t>non-optimal</a:t>
            </a:r>
            <a:r>
              <a:rPr lang="en-US"/>
              <a:t> (incorrect) result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Greedy algorithms pick the best local solution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Pick the optimum from their current position &amp; point of view</a:t>
            </a:r>
            <a:endParaRPr/>
          </a:p>
          <a:p>
            <a:pPr indent="-304747" lvl="0" marL="304747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Greedy algorithms assume </a:t>
            </a:r>
            <a:r>
              <a:rPr lang="en-US">
                <a:solidFill>
                  <a:srgbClr val="F3CC5F"/>
                </a:solidFill>
              </a:rPr>
              <a:t>always choosing a local optimum leads to the global optimum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This is sometimes correct, but sometimes it is not</a:t>
            </a:r>
            <a:endParaRPr/>
          </a:p>
        </p:txBody>
      </p:sp>
      <p:sp>
        <p:nvSpPr>
          <p:cNvPr id="225" name="Google Shape;225;p2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Greedy Algorithms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Sum of Coins</a:t>
            </a:r>
            <a:endParaRPr/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2795069" y="1905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3275012" y="3124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5277402" y="3514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4591602" y="1981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>
            <a:off x="8020602" y="2200275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50¢</a:t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>
            <a:off x="6801402" y="3203792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25¢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6386547" y="1555684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1$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Consider the US </a:t>
            </a:r>
            <a:r>
              <a:rPr lang="en-US" sz="3200">
                <a:solidFill>
                  <a:srgbClr val="F3CC5F"/>
                </a:solidFill>
              </a:rPr>
              <a:t>currency coins</a:t>
            </a:r>
            <a:r>
              <a:rPr lang="en-US" sz="3200"/>
              <a:t>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{ </a:t>
            </a:r>
            <a:r>
              <a:rPr lang="en-US" sz="3000">
                <a:solidFill>
                  <a:srgbClr val="F3CC5F"/>
                </a:solidFill>
              </a:rPr>
              <a:t>0.01</a:t>
            </a:r>
            <a:r>
              <a:rPr lang="en-US" sz="3000"/>
              <a:t>, </a:t>
            </a:r>
            <a:r>
              <a:rPr lang="en-US" sz="3000">
                <a:solidFill>
                  <a:srgbClr val="F3CC5F"/>
                </a:solidFill>
              </a:rPr>
              <a:t>0.02</a:t>
            </a:r>
            <a:r>
              <a:rPr lang="en-US" sz="3000"/>
              <a:t>, </a:t>
            </a:r>
            <a:r>
              <a:rPr lang="en-US" sz="3000">
                <a:solidFill>
                  <a:srgbClr val="F3CC5F"/>
                </a:solidFill>
              </a:rPr>
              <a:t>0.05</a:t>
            </a:r>
            <a:r>
              <a:rPr lang="en-US" sz="3000"/>
              <a:t>, </a:t>
            </a:r>
            <a:r>
              <a:rPr lang="en-US" sz="3000">
                <a:solidFill>
                  <a:srgbClr val="F3CC5F"/>
                </a:solidFill>
              </a:rPr>
              <a:t>0.10</a:t>
            </a:r>
            <a:r>
              <a:rPr lang="en-US" sz="3000"/>
              <a:t>}</a:t>
            </a:r>
            <a:endParaRPr sz="3000">
              <a:solidFill>
                <a:srgbClr val="F3CC5F"/>
              </a:solidFill>
            </a:endParaRPr>
          </a:p>
          <a:p>
            <a:pPr indent="-304747" lvl="0" marL="304747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Problem "</a:t>
            </a:r>
            <a:r>
              <a:rPr lang="en-US" sz="3200">
                <a:solidFill>
                  <a:srgbClr val="F3CC5F"/>
                </a:solidFill>
              </a:rPr>
              <a:t>Sum of Coins</a:t>
            </a:r>
            <a:r>
              <a:rPr lang="en-US" sz="3200"/>
              <a:t>":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Gather a sum of money, using the least possible number of coins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3200"/>
              <a:buChar char="▪"/>
            </a:pPr>
            <a:r>
              <a:rPr lang="en-US" sz="3200">
                <a:solidFill>
                  <a:srgbClr val="F3CC5F"/>
                </a:solidFill>
              </a:rPr>
              <a:t>Greedy algorithm</a:t>
            </a:r>
            <a:r>
              <a:rPr lang="en-US" sz="3200"/>
              <a:t> for "Sum of Coins":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Take the largest coin while possible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Then take the second largest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Etc.</a:t>
            </a:r>
            <a:endParaRPr/>
          </a:p>
        </p:txBody>
      </p:sp>
      <p:sp>
        <p:nvSpPr>
          <p:cNvPr id="245" name="Google Shape;245;p2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Greedy Algorithms: Sum of Coins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Visualization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3656012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2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Visualization</a:t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5011494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76" name="Google Shape;276;p26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pic>
        <p:nvPicPr>
          <p:cNvPr id="92" name="Google Shape;92;p9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837" y="16002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9">
            <a:hlinkClick action="ppaction://hlinksldjump"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1812" y="16002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9">
            <a:hlinkClick action="ppaction://hlinksldjump"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8212" y="41148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70787" y="16002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9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9237" y="4114800"/>
            <a:ext cx="3047206" cy="1714500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Visualization</a:t>
            </a: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6323564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7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2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Visualization</a:t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7618412" y="29718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Visualization</a:t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4660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3503612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617116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4859094" y="28194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3911474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5339036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6766598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2¢</a:t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8194160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331" name="Google Shape;3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7175" y="236220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p3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– Solution</a:t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608012" y="1447801"/>
            <a:ext cx="10958400" cy="3884140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finalSum = 18;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 currentSum = 0;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int[] coins = { 10, 10, 5, 5, 2, 2, 1, 1 };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Queue&lt;int&gt; resultCoins = new Queue&lt;int&gt;();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Next Slide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Console.WriteLine("Sum not found");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– Solution(2)</a:t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608012" y="1447801"/>
            <a:ext cx="10958400" cy="4832092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coins.Length; i++)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(currentSum + coins[i] &gt; finalSum) continue;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currentSum += coins[i];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resultCoins.Enqueue(coins[i]);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t/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(currentSum == finalSum)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//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Sum Found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Peak Point</a:t>
            </a:r>
            <a:endParaRPr/>
          </a:p>
        </p:txBody>
      </p:sp>
      <p:sp>
        <p:nvSpPr>
          <p:cNvPr id="351" name="Google Shape;351;p32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403" y="990600"/>
            <a:ext cx="4736019" cy="3721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3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Find the peak point on a curve</a:t>
            </a:r>
            <a:endParaRPr sz="3000"/>
          </a:p>
        </p:txBody>
      </p:sp>
      <p:sp>
        <p:nvSpPr>
          <p:cNvPr id="359" name="Google Shape;359;p3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Greedy Algorithms: Peak Point</a:t>
            </a:r>
            <a:endParaRPr/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814" y="2296855"/>
            <a:ext cx="4736019" cy="372150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/>
          <p:nvPr/>
        </p:nvSpPr>
        <p:spPr>
          <a:xfrm>
            <a:off x="6792912" y="27432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3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2970212" y="59436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3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5"/>
          <p:cNvSpPr/>
          <p:nvPr/>
        </p:nvSpPr>
        <p:spPr>
          <a:xfrm>
            <a:off x="3351212" y="58674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3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/>
          <p:nvPr/>
        </p:nvSpPr>
        <p:spPr>
          <a:xfrm>
            <a:off x="4113212" y="57150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"/>
          <p:cNvSpPr txBox="1"/>
          <p:nvPr>
            <p:ph type="title"/>
          </p:nvPr>
        </p:nvSpPr>
        <p:spPr>
          <a:xfrm>
            <a:off x="912813" y="48944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Trying All Solutions</a:t>
            </a:r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012" y="1295400"/>
            <a:ext cx="5448299" cy="306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3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/>
          <p:nvPr/>
        </p:nvSpPr>
        <p:spPr>
          <a:xfrm>
            <a:off x="4977613" y="55626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3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5942012" y="52578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3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/>
          <p:nvPr/>
        </p:nvSpPr>
        <p:spPr>
          <a:xfrm>
            <a:off x="6399212" y="394863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4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/>
          <p:nvPr/>
        </p:nvSpPr>
        <p:spPr>
          <a:xfrm>
            <a:off x="6704012" y="24384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4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Visualization</a:t>
            </a:r>
            <a:endParaRPr/>
          </a:p>
        </p:txBody>
      </p:sp>
      <p:pic>
        <p:nvPicPr>
          <p:cNvPr id="424" name="Google Shape;4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372259"/>
            <a:ext cx="6557421" cy="515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1"/>
          <p:cNvSpPr/>
          <p:nvPr/>
        </p:nvSpPr>
        <p:spPr>
          <a:xfrm>
            <a:off x="6913562" y="200025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426" name="Google Shape;4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7175" y="236220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912813" y="48768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Greedy Algorithm for Sum of Coins</a:t>
            </a:r>
            <a:endParaRPr/>
          </a:p>
        </p:txBody>
      </p:sp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Coding Exercise (Lab)</a:t>
            </a:r>
            <a:endParaRPr/>
          </a:p>
        </p:txBody>
      </p:sp>
      <p:pic>
        <p:nvPicPr>
          <p:cNvPr descr="http://www.free-icons-download.net/images/a-jar-of-coins-icon-68164.png" id="433" name="Google Shape;4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4213" y="14478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912812" y="49530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Greedy Failure Cases</a:t>
            </a:r>
            <a:endParaRPr/>
          </a:p>
        </p:txBody>
      </p:sp>
      <p:sp>
        <p:nvSpPr>
          <p:cNvPr id="439" name="Google Shape;439;p43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Greedy Algorithms Often Fail</a:t>
            </a:r>
            <a:endParaRPr/>
          </a:p>
        </p:txBody>
      </p:sp>
      <p:sp>
        <p:nvSpPr>
          <p:cNvPr id="440" name="Google Shape;440;p43"/>
          <p:cNvSpPr txBox="1"/>
          <p:nvPr>
            <p:ph idx="4294967295" type="sldNum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533400"/>
            <a:ext cx="4724399" cy="4724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" id="442" name="Google Shape;44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8911" y="1098258"/>
            <a:ext cx="4191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448" name="Google Shape;448;p44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4"/>
          <p:cNvSpPr txBox="1"/>
          <p:nvPr/>
        </p:nvSpPr>
        <p:spPr>
          <a:xfrm>
            <a:off x="2739759" y="4724400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52" name="Google Shape;452;p44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55" name="Google Shape;455;p44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4053130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57" name="Google Shape;457;p44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60" name="Google Shape;460;p44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5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5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5"/>
          <p:cNvSpPr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540861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488" name="Google Shape;488;p46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6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6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6"/>
          <p:cNvSpPr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98" name="Google Shape;498;p46"/>
          <p:cNvSpPr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499" name="Google Shape;499;p46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00" name="Google Shape;500;p46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01" name="Google Shape;501;p46"/>
          <p:cNvSpPr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02" name="Google Shape;502;p46"/>
          <p:cNvSpPr/>
          <p:nvPr/>
        </p:nvSpPr>
        <p:spPr>
          <a:xfrm>
            <a:off x="8015530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Trying all possible combinations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Picking the best solution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Usually slow and inefficient</a:t>
            </a:r>
            <a:endParaRPr/>
          </a:p>
        </p:txBody>
      </p:sp>
      <p:sp>
        <p:nvSpPr>
          <p:cNvPr id="109" name="Google Shape;109;p1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2589212" y="3886200"/>
            <a:ext cx="7010400" cy="213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2970212" y="4084320"/>
            <a:ext cx="1097280" cy="170688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4265612" y="4084320"/>
            <a:ext cx="1097280" cy="170688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5561012" y="4084320"/>
            <a:ext cx="1097280" cy="170688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/>
          <p:nvPr/>
        </p:nvSpPr>
        <p:spPr>
          <a:xfrm>
            <a:off x="6856412" y="4084320"/>
            <a:ext cx="1097280" cy="170688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8151812" y="4084320"/>
            <a:ext cx="1097280" cy="170688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508" name="Google Shape;508;p47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7"/>
          <p:cNvSpPr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14" name="Google Shape;514;p47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15" name="Google Shape;515;p47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16" name="Google Shape;516;p47"/>
          <p:cNvSpPr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17" name="Google Shape;517;p47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20" name="Google Shape;520;p47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78631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22" name="Google Shape;522;p47"/>
          <p:cNvSpPr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28" name="Google Shape;528;p4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529" name="Google Shape;529;p48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8"/>
          <p:cNvSpPr/>
          <p:nvPr/>
        </p:nvSpPr>
        <p:spPr>
          <a:xfrm>
            <a:off x="77107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35" name="Google Shape;535;p48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42" name="Google Shape;542;p48"/>
          <p:cNvSpPr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/>
          <p:nvPr/>
        </p:nvSpPr>
        <p:spPr>
          <a:xfrm>
            <a:off x="6803779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48" name="Google Shape;548;p4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549" name="Google Shape;549;p49"/>
          <p:cNvSpPr txBox="1"/>
          <p:nvPr/>
        </p:nvSpPr>
        <p:spPr>
          <a:xfrm>
            <a:off x="1101169" y="4724400"/>
            <a:ext cx="16385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2739759" y="472440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9"/>
          <p:cNvSpPr/>
          <p:nvPr/>
        </p:nvSpPr>
        <p:spPr>
          <a:xfrm>
            <a:off x="3748330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53" name="Google Shape;553;p49"/>
          <p:cNvSpPr/>
          <p:nvPr/>
        </p:nvSpPr>
        <p:spPr>
          <a:xfrm>
            <a:off x="641588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54" name="Google Shape;554;p49"/>
          <p:cNvSpPr/>
          <p:nvPr/>
        </p:nvSpPr>
        <p:spPr>
          <a:xfrm>
            <a:off x="5103812" y="23622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55" name="Google Shape;555;p49"/>
          <p:cNvSpPr/>
          <p:nvPr/>
        </p:nvSpPr>
        <p:spPr>
          <a:xfrm>
            <a:off x="3900730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296327" y="463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25621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5550053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568282" y="25146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6720682" y="266700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7415097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7993368" y="463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/>
          <p:nvPr/>
        </p:nvSpPr>
        <p:spPr>
          <a:xfrm>
            <a:off x="3380488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68" name="Google Shape;568;p5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 of Coins Failure</a:t>
            </a:r>
            <a:endParaRPr/>
          </a:p>
        </p:txBody>
      </p:sp>
      <p:sp>
        <p:nvSpPr>
          <p:cNvPr id="569" name="Google Shape;569;p50"/>
          <p:cNvSpPr/>
          <p:nvPr/>
        </p:nvSpPr>
        <p:spPr>
          <a:xfrm>
            <a:off x="7541660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10209212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873036" y="3928248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10¢</a:t>
            </a:r>
            <a:endParaRPr/>
          </a:p>
        </p:txBody>
      </p:sp>
      <p:sp>
        <p:nvSpPr>
          <p:cNvPr id="572" name="Google Shape;572;p50"/>
          <p:cNvSpPr/>
          <p:nvPr/>
        </p:nvSpPr>
        <p:spPr>
          <a:xfrm>
            <a:off x="2126762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5¢</a:t>
            </a:r>
            <a:endParaRPr/>
          </a:p>
        </p:txBody>
      </p:sp>
      <p:sp>
        <p:nvSpPr>
          <p:cNvPr id="573" name="Google Shape;573;p50"/>
          <p:cNvSpPr/>
          <p:nvPr/>
        </p:nvSpPr>
        <p:spPr>
          <a:xfrm>
            <a:off x="8875436" y="3926730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4¢</a:t>
            </a:r>
            <a:endParaRPr/>
          </a:p>
        </p:txBody>
      </p:sp>
      <p:sp>
        <p:nvSpPr>
          <p:cNvPr id="574" name="Google Shape;574;p50"/>
          <p:cNvSpPr/>
          <p:nvPr/>
        </p:nvSpPr>
        <p:spPr>
          <a:xfrm>
            <a:off x="3991806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sp>
        <p:nvSpPr>
          <p:cNvPr id="575" name="Google Shape;575;p50"/>
          <p:cNvSpPr/>
          <p:nvPr/>
        </p:nvSpPr>
        <p:spPr>
          <a:xfrm>
            <a:off x="4570077" y="3927489"/>
            <a:ext cx="959885" cy="881708"/>
          </a:xfrm>
          <a:prstGeom prst="ellipse">
            <a:avLst/>
          </a:prstGeom>
          <a:solidFill>
            <a:srgbClr val="F3CC5F"/>
          </a:solidFill>
          <a:ln cap="flat" cmpd="sng" w="28575">
            <a:solidFill>
              <a:srgbClr val="D29F0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1¢</a:t>
            </a:r>
            <a:endParaRPr/>
          </a:p>
        </p:txBody>
      </p:sp>
      <p:pic>
        <p:nvPicPr>
          <p:cNvPr descr="Close" id="576" name="Google Shape;5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991" y="2111202"/>
            <a:ext cx="1781421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0"/>
          <p:cNvSpPr txBox="1"/>
          <p:nvPr/>
        </p:nvSpPr>
        <p:spPr>
          <a:xfrm>
            <a:off x="4977613" y="1498931"/>
            <a:ext cx="22465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Target: 18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578" name="Google Shape;57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9012" y="2111201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Failure</a:t>
            </a:r>
            <a:endParaRPr/>
          </a:p>
        </p:txBody>
      </p:sp>
      <p:pic>
        <p:nvPicPr>
          <p:cNvPr id="584" name="Google Shape;58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212" y="1447800"/>
            <a:ext cx="5867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1"/>
          <p:cNvSpPr/>
          <p:nvPr/>
        </p:nvSpPr>
        <p:spPr>
          <a:xfrm>
            <a:off x="3427412" y="5596156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Failure</a:t>
            </a:r>
            <a:endParaRPr/>
          </a:p>
        </p:txBody>
      </p:sp>
      <p:pic>
        <p:nvPicPr>
          <p:cNvPr id="591" name="Google Shape;5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212" y="1447800"/>
            <a:ext cx="5867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2"/>
          <p:cNvSpPr/>
          <p:nvPr/>
        </p:nvSpPr>
        <p:spPr>
          <a:xfrm>
            <a:off x="3960812" y="54864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Failure</a:t>
            </a:r>
            <a:endParaRPr/>
          </a:p>
        </p:txBody>
      </p:sp>
      <p:pic>
        <p:nvPicPr>
          <p:cNvPr id="598" name="Google Shape;5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212" y="1447800"/>
            <a:ext cx="5867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3"/>
          <p:cNvSpPr/>
          <p:nvPr/>
        </p:nvSpPr>
        <p:spPr>
          <a:xfrm>
            <a:off x="4418012" y="5029200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Peak Point Failure</a:t>
            </a:r>
            <a:endParaRPr/>
          </a:p>
        </p:txBody>
      </p:sp>
      <p:pic>
        <p:nvPicPr>
          <p:cNvPr id="605" name="Google Shape;60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0212" y="1447800"/>
            <a:ext cx="5867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4"/>
          <p:cNvSpPr/>
          <p:nvPr/>
        </p:nvSpPr>
        <p:spPr>
          <a:xfrm>
            <a:off x="4738392" y="4792211"/>
            <a:ext cx="262800" cy="262800"/>
          </a:xfrm>
          <a:prstGeom prst="donut">
            <a:avLst>
              <a:gd fmla="val 5177" name="adj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ose" id="607" name="Google Shape;60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0081" y="3823982"/>
            <a:ext cx="1019421" cy="100292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4"/>
          <p:cNvSpPr/>
          <p:nvPr/>
        </p:nvSpPr>
        <p:spPr>
          <a:xfrm>
            <a:off x="6813768" y="1972811"/>
            <a:ext cx="262800" cy="262800"/>
          </a:xfrm>
          <a:prstGeom prst="donut">
            <a:avLst>
              <a:gd fmla="val 5177" name="adj"/>
            </a:avLst>
          </a:prstGeom>
          <a:solidFill>
            <a:srgbClr val="92D05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609" name="Google Shape;60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7968" y="106470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5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Largest sum path in a tree </a:t>
            </a:r>
            <a:r>
              <a:rPr lang="en-US"/>
              <a:t>(starting at root)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Greedy strategy: choose largest next node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Path in Binary Tree</a:t>
            </a:r>
            <a:endParaRPr/>
          </a:p>
        </p:txBody>
      </p:sp>
      <p:grpSp>
        <p:nvGrpSpPr>
          <p:cNvPr id="617" name="Google Shape;617;p55"/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618" name="Google Shape;618;p55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23" name="Google Shape;623;p55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4" name="Google Shape;624;p55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5" name="Google Shape;625;p55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26" name="Google Shape;626;p55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27" name="Google Shape;627;p55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629" name="Google Shape;629;p55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0" name="Google Shape;630;p55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p5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637" name="Google Shape;637;p56"/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56"/>
          <p:cNvSpPr txBox="1"/>
          <p:nvPr/>
        </p:nvSpPr>
        <p:spPr>
          <a:xfrm>
            <a:off x="1839712" y="2260903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9" name="Google Shape;639;p56"/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640" name="Google Shape;640;p56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41" name="Google Shape;641;p56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642" name="Google Shape;642;p56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643" name="Google Shape;643;p56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644" name="Google Shape;644;p56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45" name="Google Shape;645;p56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6" name="Google Shape;646;p56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7" name="Google Shape;647;p56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48" name="Google Shape;648;p56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9" name="Google Shape;649;p56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651" name="Google Shape;651;p56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52" name="Google Shape;652;p56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2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2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2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2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p5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659" name="Google Shape;659;p57"/>
          <p:cNvSpPr txBox="1"/>
          <p:nvPr/>
        </p:nvSpPr>
        <p:spPr>
          <a:xfrm>
            <a:off x="608012" y="2260903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7"/>
          <p:cNvSpPr txBox="1"/>
          <p:nvPr/>
        </p:nvSpPr>
        <p:spPr>
          <a:xfrm>
            <a:off x="1839712" y="2260903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1" name="Google Shape;661;p57"/>
          <p:cNvGrpSpPr/>
          <p:nvPr/>
        </p:nvGrpSpPr>
        <p:grpSpPr>
          <a:xfrm>
            <a:off x="4291606" y="2971800"/>
            <a:ext cx="3602436" cy="2805768"/>
            <a:chOff x="4623619" y="2007160"/>
            <a:chExt cx="2931132" cy="2423139"/>
          </a:xfrm>
        </p:grpSpPr>
        <p:sp>
          <p:nvSpPr>
            <p:cNvPr id="662" name="Google Shape;662;p57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67" name="Google Shape;667;p57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8" name="Google Shape;668;p57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69" name="Google Shape;669;p57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0" name="Google Shape;670;p57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1" name="Google Shape;671;p57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673" name="Google Shape;673;p57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4" name="Google Shape;674;p57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5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681" name="Google Shape;681;p58"/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8"/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8"/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8"/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5" name="Google Shape;685;p58"/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686" name="Google Shape;686;p58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687" name="Google Shape;687;p58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688" name="Google Shape;688;p58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689" name="Google Shape;689;p58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690" name="Google Shape;690;p58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691" name="Google Shape;691;p58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2" name="Google Shape;692;p58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3" name="Google Shape;693;p58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4" name="Google Shape;694;p58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95" name="Google Shape;695;p58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696" name="Google Shape;696;p58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697" name="Google Shape;697;p58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98" name="Google Shape;698;p58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99" name="Google Shape;699;p58"/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700" name="Google Shape;700;p58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01" name="Google Shape;701;p58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702" name="Google Shape;702;p58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703" name="Google Shape;703;p58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704" name="Google Shape;704;p58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05" name="Google Shape;705;p58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6" name="Google Shape;706;p58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7" name="Google Shape;707;p58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8" name="Google Shape;708;p58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09" name="Google Shape;709;p58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711" name="Google Shape;711;p58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2" name="Google Shape;712;p58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13" name="Google Shape;713;p58"/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0" name="Google Shape;720;p5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721" name="Google Shape;721;p59"/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9"/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9383512" y="1403420"/>
            <a:ext cx="4443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5" name="Google Shape;725;p59"/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726" name="Google Shape;726;p59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31" name="Google Shape;731;p59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2" name="Google Shape;732;p59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3" name="Google Shape;733;p59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4" name="Google Shape;734;p59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35" name="Google Shape;735;p59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737" name="Google Shape;737;p59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8" name="Google Shape;738;p59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39" name="Google Shape;739;p59"/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740" name="Google Shape;740;p59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45" name="Google Shape;745;p59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6" name="Google Shape;746;p59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7" name="Google Shape;747;p59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48" name="Google Shape;748;p59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49" name="Google Shape;749;p59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751" name="Google Shape;751;p59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52" name="Google Shape;752;p59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53" name="Google Shape;753;p59"/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9"/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0" name="Google Shape;760;p6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761" name="Google Shape;761;p60"/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60"/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60"/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5" name="Google Shape;765;p60"/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766" name="Google Shape;766;p60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67" name="Google Shape;767;p60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770" name="Google Shape;770;p60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71" name="Google Shape;771;p60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2" name="Google Shape;772;p60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3" name="Google Shape;773;p60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4" name="Google Shape;774;p60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75" name="Google Shape;775;p60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777" name="Google Shape;777;p60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78" name="Google Shape;778;p60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79" name="Google Shape;779;p60"/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780" name="Google Shape;780;p60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781" name="Google Shape;781;p60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784" name="Google Shape;784;p60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785" name="Google Shape;785;p60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6" name="Google Shape;786;p60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7" name="Google Shape;787;p60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8" name="Google Shape;788;p60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9" name="Google Shape;789;p60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790" name="Google Shape;790;p60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791" name="Google Shape;791;p60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2" name="Google Shape;792;p60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93" name="Google Shape;793;p60"/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60"/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0" name="Google Shape;800;p6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Sum in Binary Tree</a:t>
            </a:r>
            <a:endParaRPr/>
          </a:p>
        </p:txBody>
      </p:sp>
      <p:sp>
        <p:nvSpPr>
          <p:cNvPr id="801" name="Google Shape;801;p61"/>
          <p:cNvSpPr txBox="1"/>
          <p:nvPr/>
        </p:nvSpPr>
        <p:spPr>
          <a:xfrm>
            <a:off x="2359073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61"/>
          <p:cNvSpPr txBox="1"/>
          <p:nvPr/>
        </p:nvSpPr>
        <p:spPr>
          <a:xfrm>
            <a:off x="3590773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1"/>
          <p:cNvSpPr txBox="1"/>
          <p:nvPr/>
        </p:nvSpPr>
        <p:spPr>
          <a:xfrm>
            <a:off x="8151812" y="1403420"/>
            <a:ext cx="12378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Sum: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1"/>
          <p:cNvSpPr txBox="1"/>
          <p:nvPr/>
        </p:nvSpPr>
        <p:spPr>
          <a:xfrm>
            <a:off x="9383512" y="1403420"/>
            <a:ext cx="704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44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5" name="Google Shape;805;p61"/>
          <p:cNvGrpSpPr/>
          <p:nvPr/>
        </p:nvGrpSpPr>
        <p:grpSpPr>
          <a:xfrm>
            <a:off x="1598612" y="2819400"/>
            <a:ext cx="3602436" cy="2805768"/>
            <a:chOff x="4623619" y="2007160"/>
            <a:chExt cx="2931132" cy="2423139"/>
          </a:xfrm>
        </p:grpSpPr>
        <p:sp>
          <p:nvSpPr>
            <p:cNvPr id="806" name="Google Shape;806;p61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807" name="Google Shape;807;p61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808" name="Google Shape;808;p61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809" name="Google Shape;809;p61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810" name="Google Shape;810;p61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811" name="Google Shape;811;p61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2" name="Google Shape;812;p61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3" name="Google Shape;813;p61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4" name="Google Shape;814;p61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5" name="Google Shape;815;p61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816" name="Google Shape;816;p61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817" name="Google Shape;817;p61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8" name="Google Shape;818;p61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819" name="Google Shape;819;p61"/>
          <p:cNvGrpSpPr/>
          <p:nvPr/>
        </p:nvGrpSpPr>
        <p:grpSpPr>
          <a:xfrm>
            <a:off x="7313612" y="2819400"/>
            <a:ext cx="3602436" cy="2805768"/>
            <a:chOff x="4623619" y="2007160"/>
            <a:chExt cx="2931132" cy="2423139"/>
          </a:xfrm>
        </p:grpSpPr>
        <p:sp>
          <p:nvSpPr>
            <p:cNvPr id="820" name="Google Shape;820;p61"/>
            <p:cNvSpPr/>
            <p:nvPr/>
          </p:nvSpPr>
          <p:spPr>
            <a:xfrm>
              <a:off x="5778290" y="2007160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821" name="Google Shape;821;p61"/>
            <p:cNvSpPr/>
            <p:nvPr/>
          </p:nvSpPr>
          <p:spPr>
            <a:xfrm>
              <a:off x="6577489" y="2887373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822" name="Google Shape;822;p61"/>
            <p:cNvSpPr/>
            <p:nvPr/>
          </p:nvSpPr>
          <p:spPr>
            <a:xfrm>
              <a:off x="5018202" y="28817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6183940" y="3864530"/>
              <a:ext cx="576246" cy="565769"/>
            </a:xfrm>
            <a:prstGeom prst="ellipse">
              <a:avLst/>
            </a:prstGeom>
            <a:solidFill>
              <a:srgbClr val="92D050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/>
            </a:p>
          </p:txBody>
        </p:sp>
        <p:sp>
          <p:nvSpPr>
            <p:cNvPr id="824" name="Google Shape;824;p61"/>
            <p:cNvSpPr/>
            <p:nvPr/>
          </p:nvSpPr>
          <p:spPr>
            <a:xfrm>
              <a:off x="6976253" y="3848886"/>
              <a:ext cx="578498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cxnSp>
          <p:nvCxnSpPr>
            <p:cNvPr id="825" name="Google Shape;825;p61"/>
            <p:cNvCxnSpPr/>
            <p:nvPr/>
          </p:nvCxnSpPr>
          <p:spPr>
            <a:xfrm flipH="1">
              <a:off x="5508741" y="2488255"/>
              <a:ext cx="372000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6" name="Google Shape;826;p61"/>
            <p:cNvCxnSpPr/>
            <p:nvPr/>
          </p:nvCxnSpPr>
          <p:spPr>
            <a:xfrm flipH="1">
              <a:off x="6499042" y="3420189"/>
              <a:ext cx="26114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7" name="Google Shape;827;p61"/>
            <p:cNvCxnSpPr/>
            <p:nvPr/>
          </p:nvCxnSpPr>
          <p:spPr>
            <a:xfrm>
              <a:off x="6992759" y="3420189"/>
              <a:ext cx="206532" cy="44434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28" name="Google Shape;828;p61"/>
            <p:cNvCxnSpPr/>
            <p:nvPr/>
          </p:nvCxnSpPr>
          <p:spPr>
            <a:xfrm>
              <a:off x="6290070" y="2488255"/>
              <a:ext cx="408393" cy="472511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9" name="Google Shape;829;p61"/>
            <p:cNvSpPr/>
            <p:nvPr/>
          </p:nvSpPr>
          <p:spPr>
            <a:xfrm>
              <a:off x="5406949" y="3841086"/>
              <a:ext cx="576246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830" name="Google Shape;830;p61"/>
            <p:cNvSpPr/>
            <p:nvPr/>
          </p:nvSpPr>
          <p:spPr>
            <a:xfrm>
              <a:off x="4623619" y="3841086"/>
              <a:ext cx="575120" cy="565769"/>
            </a:xfrm>
            <a:prstGeom prst="ellipse">
              <a:avLst/>
            </a:prstGeom>
            <a:solidFill>
              <a:srgbClr val="C6BEAB">
                <a:alpha val="49803"/>
              </a:srgbClr>
            </a:solidFill>
            <a:ln cap="flat" cmpd="sng" w="38100">
              <a:solidFill>
                <a:srgbClr val="ECE9E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cxnSp>
          <p:nvCxnSpPr>
            <p:cNvPr id="831" name="Google Shape;831;p61"/>
            <p:cNvCxnSpPr/>
            <p:nvPr/>
          </p:nvCxnSpPr>
          <p:spPr>
            <a:xfrm flipH="1">
              <a:off x="4919537" y="3420189"/>
              <a:ext cx="234315" cy="444342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2" name="Google Shape;832;p61"/>
            <p:cNvCxnSpPr/>
            <p:nvPr/>
          </p:nvCxnSpPr>
          <p:spPr>
            <a:xfrm>
              <a:off x="5431313" y="3420189"/>
              <a:ext cx="216258" cy="437623"/>
            </a:xfrm>
            <a:prstGeom prst="straightConnector1">
              <a:avLst/>
            </a:prstGeom>
            <a:noFill/>
            <a:ln cap="flat" cmpd="sng" w="38100">
              <a:solidFill>
                <a:srgbClr val="ECE9E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33" name="Google Shape;833;p61"/>
          <p:cNvSpPr txBox="1"/>
          <p:nvPr/>
        </p:nvSpPr>
        <p:spPr>
          <a:xfrm>
            <a:off x="2525251" y="1903720"/>
            <a:ext cx="169277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1"/>
          <p:cNvSpPr txBox="1"/>
          <p:nvPr/>
        </p:nvSpPr>
        <p:spPr>
          <a:xfrm>
            <a:off x="8263837" y="1899909"/>
            <a:ext cx="15007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eckmark" id="835" name="Google Shape;83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1554" y="1967080"/>
            <a:ext cx="1772293" cy="1772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" id="836" name="Google Shape;83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8838" y="2065961"/>
            <a:ext cx="1781421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2"/>
          <p:cNvSpPr txBox="1"/>
          <p:nvPr>
            <p:ph type="title"/>
          </p:nvPr>
        </p:nvSpPr>
        <p:spPr>
          <a:xfrm>
            <a:off x="608012" y="4819327"/>
            <a:ext cx="109728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Optimal Greedy Algorithms</a:t>
            </a:r>
            <a:endParaRPr/>
          </a:p>
        </p:txBody>
      </p:sp>
      <p:sp>
        <p:nvSpPr>
          <p:cNvPr id="842" name="Google Shape;842;p62"/>
          <p:cNvSpPr txBox="1"/>
          <p:nvPr>
            <p:ph idx="1" type="body"/>
          </p:nvPr>
        </p:nvSpPr>
        <p:spPr>
          <a:xfrm>
            <a:off x="608012" y="5697495"/>
            <a:ext cx="10972800" cy="654401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/>
              <a:t>Optimal Substructure and Greedy Choice Property</a:t>
            </a:r>
            <a:endParaRPr/>
          </a:p>
        </p:txBody>
      </p:sp>
      <p:pic>
        <p:nvPicPr>
          <p:cNvPr id="843" name="Google Shape;84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533400"/>
            <a:ext cx="4724399" cy="4724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mark" id="844" name="Google Shape;84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935" y="1566607"/>
            <a:ext cx="3778952" cy="377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0" name="Google Shape;850;p6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Suitable problems for greedy algorithms have these properties: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>
                <a:solidFill>
                  <a:srgbClr val="F3CC5F"/>
                </a:solidFill>
              </a:rPr>
              <a:t>Greedy choice property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>
                <a:solidFill>
                  <a:srgbClr val="F3CC5F"/>
                </a:solidFill>
              </a:rPr>
              <a:t>Optimal substructure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Any problem having the above properties is guaranteed to have an optimal greedy solution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851" name="Google Shape;851;p6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Optimal Greedy Algorithms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7" name="Google Shape;857;p6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Greedy choice </a:t>
            </a:r>
            <a:r>
              <a:rPr lang="en-US"/>
              <a:t>property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>
                <a:solidFill>
                  <a:srgbClr val="F3CC5F"/>
                </a:solidFill>
              </a:rPr>
              <a:t>A global optimal solution </a:t>
            </a:r>
            <a:r>
              <a:rPr lang="en-US"/>
              <a:t>can be obtained by greedily selecting a </a:t>
            </a:r>
            <a:r>
              <a:rPr lang="en-US">
                <a:solidFill>
                  <a:srgbClr val="F3CC5F"/>
                </a:solidFill>
              </a:rPr>
              <a:t>locally optimal </a:t>
            </a:r>
            <a:r>
              <a:rPr lang="en-US"/>
              <a:t>choice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Sub-problems that arise are solved by consequent greedy choices</a:t>
            </a:r>
            <a:endParaRPr/>
          </a:p>
          <a:p>
            <a:pPr indent="-231606" lvl="2" marL="91424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Enforced by optimal substructure</a:t>
            </a:r>
            <a:endParaRPr/>
          </a:p>
        </p:txBody>
      </p:sp>
      <p:sp>
        <p:nvSpPr>
          <p:cNvPr id="858" name="Google Shape;858;p6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Greedy Choice Property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4" name="Google Shape;864;p65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Optimal substructure </a:t>
            </a:r>
            <a:r>
              <a:rPr lang="en-US"/>
              <a:t>property</a:t>
            </a:r>
            <a:endParaRPr/>
          </a:p>
          <a:p>
            <a:pPr indent="-231605" lvl="1" marL="609493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After each greedy choice the problem remains an optimization problem of the same form as the original problem</a:t>
            </a:r>
            <a:endParaRPr/>
          </a:p>
          <a:p>
            <a:pPr indent="-304747" lvl="2" marL="609494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ts val="3200"/>
              <a:buChar char="▪"/>
            </a:pPr>
            <a:r>
              <a:rPr lang="en-US" sz="3200">
                <a:solidFill>
                  <a:srgbClr val="F3CC5F"/>
                </a:solidFill>
              </a:rPr>
              <a:t>An optimal global solution contains the optimal solutions</a:t>
            </a:r>
            <a:br>
              <a:rPr lang="en-US" sz="3200">
                <a:solidFill>
                  <a:srgbClr val="F3CC5F"/>
                </a:solidFill>
              </a:rPr>
            </a:br>
            <a:r>
              <a:rPr lang="en-US" sz="3200">
                <a:solidFill>
                  <a:srgbClr val="F3CC5F"/>
                </a:solidFill>
              </a:rPr>
              <a:t>of all its sub-problems</a:t>
            </a:r>
            <a:endParaRPr/>
          </a:p>
        </p:txBody>
      </p:sp>
      <p:sp>
        <p:nvSpPr>
          <p:cNvPr id="865" name="Google Shape;865;p6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Optimal Substructure Property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3" name="Google Shape;873;p6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"</a:t>
            </a:r>
            <a:r>
              <a:rPr lang="en-US">
                <a:solidFill>
                  <a:srgbClr val="F3CC5F"/>
                </a:solidFill>
              </a:rPr>
              <a:t>Max Coins</a:t>
            </a:r>
            <a:r>
              <a:rPr lang="en-US"/>
              <a:t>" game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are given a set of coins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play against another player, alternating turns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Per each turn, you can take up to three coins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Your goal is to have as many coins as possible at the end</a:t>
            </a:r>
            <a:endParaRPr/>
          </a:p>
        </p:txBody>
      </p:sp>
      <p:sp>
        <p:nvSpPr>
          <p:cNvPr id="874" name="Google Shape;874;p6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Greedy Algorithms: Example</a:t>
            </a:r>
            <a:endParaRPr/>
          </a:p>
        </p:txBody>
      </p:sp>
      <p:grpSp>
        <p:nvGrpSpPr>
          <p:cNvPr id="875" name="Google Shape;875;p66"/>
          <p:cNvGrpSpPr/>
          <p:nvPr/>
        </p:nvGrpSpPr>
        <p:grpSpPr>
          <a:xfrm>
            <a:off x="1574507" y="4773706"/>
            <a:ext cx="9036634" cy="1571046"/>
            <a:chOff x="1446212" y="4747563"/>
            <a:chExt cx="9036634" cy="1571046"/>
          </a:xfrm>
        </p:grpSpPr>
        <p:pic>
          <p:nvPicPr>
            <p:cNvPr id="876" name="Google Shape;87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9" name="Google Shape;87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1" name="Google Shape;89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Google Shape;89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3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p6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 simple </a:t>
            </a:r>
            <a:r>
              <a:rPr lang="en-US">
                <a:solidFill>
                  <a:srgbClr val="F3CC5F"/>
                </a:solidFill>
              </a:rPr>
              <a:t>greedy strategy </a:t>
            </a:r>
            <a:r>
              <a:rPr lang="en-US"/>
              <a:t>exists for the "Max Coins" game</a:t>
            </a:r>
            <a:endParaRPr/>
          </a:p>
          <a:p>
            <a:pPr indent="-88847" lvl="0" marL="304747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Always choose the local maximum (at each step)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don't consider what the other player does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You don't consider your actions' consequences</a:t>
            </a:r>
            <a:endParaRPr/>
          </a:p>
          <a:p>
            <a:pPr indent="-304747" lvl="0" marL="304747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</a:t>
            </a:r>
            <a:r>
              <a:rPr lang="en-US">
                <a:solidFill>
                  <a:srgbClr val="F3CC5F"/>
                </a:solidFill>
              </a:rPr>
              <a:t>greedy algorithm </a:t>
            </a:r>
            <a:r>
              <a:rPr lang="en-US"/>
              <a:t>works optimally here</a:t>
            </a:r>
            <a:endParaRPr/>
          </a:p>
          <a:p>
            <a:pPr indent="-231605" lvl="1" marL="609493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It takes as many coins as possible</a:t>
            </a:r>
            <a:endParaRPr/>
          </a:p>
        </p:txBody>
      </p:sp>
      <p:sp>
        <p:nvSpPr>
          <p:cNvPr id="903" name="Google Shape;903;p6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Max Coins – Greedy Algorithm</a:t>
            </a:r>
            <a:endParaRPr/>
          </a:p>
        </p:txBody>
      </p:sp>
      <p:sp>
        <p:nvSpPr>
          <p:cNvPr id="904" name="Google Shape;904;p67"/>
          <p:cNvSpPr txBox="1"/>
          <p:nvPr/>
        </p:nvSpPr>
        <p:spPr>
          <a:xfrm>
            <a:off x="912814" y="1933144"/>
            <a:ext cx="10363198" cy="648997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80000" spcFirstLastPara="1" rIns="180000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At each turn take the maximum number of coins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8"/>
          <p:cNvSpPr txBox="1"/>
          <p:nvPr>
            <p:ph type="title"/>
          </p:nvPr>
        </p:nvSpPr>
        <p:spPr>
          <a:xfrm>
            <a:off x="531814" y="4876800"/>
            <a:ext cx="11125198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Activity Selection Problem</a:t>
            </a:r>
            <a:endParaRPr/>
          </a:p>
        </p:txBody>
      </p:sp>
      <p:sp>
        <p:nvSpPr>
          <p:cNvPr id="910" name="Google Shape;910;p68"/>
          <p:cNvSpPr txBox="1"/>
          <p:nvPr>
            <p:ph idx="1" type="body"/>
          </p:nvPr>
        </p:nvSpPr>
        <p:spPr>
          <a:xfrm>
            <a:off x="531814" y="5754968"/>
            <a:ext cx="11125198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The Greedy Algorithm and Why It Is Optimal</a:t>
            </a:r>
            <a:endParaRPr/>
          </a:p>
        </p:txBody>
      </p:sp>
      <p:pic>
        <p:nvPicPr>
          <p:cNvPr id="911" name="Google Shape;91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363" y="1185517"/>
            <a:ext cx="6322100" cy="3359187"/>
          </a:xfrm>
          <a:prstGeom prst="roundRect">
            <a:avLst>
              <a:gd fmla="val 122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7" name="Google Shape;917;p6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</a:t>
            </a:r>
            <a:r>
              <a:rPr lang="en-US">
                <a:solidFill>
                  <a:srgbClr val="F3CC5F"/>
                </a:solidFill>
              </a:rPr>
              <a:t>Activity Selection Problem </a:t>
            </a:r>
            <a:br>
              <a:rPr lang="en-US"/>
            </a:br>
            <a:r>
              <a:rPr lang="en-US"/>
              <a:t>(a.k.a. Conference Scheduling Problem)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Given a set of activities </a:t>
            </a:r>
            <a:r>
              <a:rPr lang="en-US">
                <a:solidFill>
                  <a:srgbClr val="F3CC5F"/>
                </a:solidFill>
              </a:rPr>
              <a:t>S</a:t>
            </a:r>
            <a:r>
              <a:rPr lang="en-US"/>
              <a:t> = {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baseline="-25000" lang="en-US">
                <a:solidFill>
                  <a:srgbClr val="F3CC5F"/>
                </a:solidFill>
              </a:rPr>
              <a:t>1</a:t>
            </a:r>
            <a:r>
              <a:rPr lang="en-US"/>
              <a:t>, 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baseline="-25000" lang="en-US">
                <a:solidFill>
                  <a:srgbClr val="F3CC5F"/>
                </a:solidFill>
              </a:rPr>
              <a:t>2</a:t>
            </a:r>
            <a:r>
              <a:rPr lang="en-US"/>
              <a:t>, </a:t>
            </a:r>
            <a:r>
              <a:rPr lang="en-US">
                <a:solidFill>
                  <a:srgbClr val="F3CC5F"/>
                </a:solidFill>
              </a:rPr>
              <a:t>…</a:t>
            </a:r>
            <a:r>
              <a:rPr lang="en-US"/>
              <a:t>, 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baseline="-25000" lang="en-US">
                <a:solidFill>
                  <a:srgbClr val="F3CC5F"/>
                </a:solidFill>
              </a:rPr>
              <a:t>n</a:t>
            </a:r>
            <a:r>
              <a:rPr lang="en-US"/>
              <a:t>}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Each having a start &amp; finish time: 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baseline="-25000" lang="en-US">
                <a:solidFill>
                  <a:srgbClr val="F3CC5F"/>
                </a:solidFill>
              </a:rPr>
              <a:t>i</a:t>
            </a:r>
            <a:r>
              <a:rPr lang="en-US"/>
              <a:t> = {</a:t>
            </a:r>
            <a:r>
              <a:rPr lang="en-US">
                <a:solidFill>
                  <a:srgbClr val="F3CC5F"/>
                </a:solidFill>
              </a:rPr>
              <a:t>s</a:t>
            </a:r>
            <a:r>
              <a:rPr baseline="-25000" lang="en-US">
                <a:solidFill>
                  <a:srgbClr val="F3CC5F"/>
                </a:solidFill>
              </a:rPr>
              <a:t>i</a:t>
            </a:r>
            <a:r>
              <a:rPr lang="en-US"/>
              <a:t>, </a:t>
            </a:r>
            <a:r>
              <a:rPr lang="en-US">
                <a:solidFill>
                  <a:srgbClr val="F3CC5F"/>
                </a:solidFill>
              </a:rPr>
              <a:t>f</a:t>
            </a:r>
            <a:r>
              <a:rPr baseline="-25000" lang="en-US">
                <a:solidFill>
                  <a:srgbClr val="F3CC5F"/>
                </a:solidFill>
              </a:rPr>
              <a:t>i</a:t>
            </a:r>
            <a:r>
              <a:rPr lang="en-US"/>
              <a:t>}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Activities are "compatible" if they don't overlap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i.e. their intervals do not intersect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What is the maximum-size subset of compatible activities?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i.e. which is the largest list of compatible activities that can be scheduled?</a:t>
            </a:r>
            <a:endParaRPr/>
          </a:p>
        </p:txBody>
      </p:sp>
      <p:sp>
        <p:nvSpPr>
          <p:cNvPr id="918" name="Google Shape;918;p6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CC5F"/>
              </a:buClr>
              <a:buSzPts val="4000"/>
              <a:buFont typeface="Calibri"/>
              <a:buNone/>
            </a:pPr>
            <a:r>
              <a:rPr lang="en-US">
                <a:solidFill>
                  <a:srgbClr val="F3CC5F"/>
                </a:solidFill>
              </a:rPr>
              <a:t>Activity Selection Problem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4" name="Google Shape;924;p7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Activity selection problem example:</a:t>
            </a:r>
            <a:endParaRPr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5888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20"/>
              <a:buNone/>
            </a:pPr>
            <a:r>
              <a:t/>
            </a:r>
            <a:endParaRPr sz="3400"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Several optimal solutions: {a</a:t>
            </a:r>
            <a:r>
              <a:rPr baseline="-25000" lang="en-US"/>
              <a:t>1</a:t>
            </a:r>
            <a:r>
              <a:rPr lang="en-US"/>
              <a:t>, a</a:t>
            </a:r>
            <a:r>
              <a:rPr baseline="-25000" lang="en-US"/>
              <a:t>4</a:t>
            </a:r>
            <a:r>
              <a:rPr lang="en-US"/>
              <a:t>, a</a:t>
            </a:r>
            <a:r>
              <a:rPr baseline="-25000" lang="en-US"/>
              <a:t>8</a:t>
            </a:r>
            <a:r>
              <a:rPr lang="en-US"/>
              <a:t>, a</a:t>
            </a:r>
            <a:r>
              <a:rPr baseline="-25000" lang="en-US"/>
              <a:t>11</a:t>
            </a:r>
            <a:r>
              <a:rPr lang="en-US"/>
              <a:t>}, {a</a:t>
            </a:r>
            <a:r>
              <a:rPr baseline="-25000" lang="en-US"/>
              <a:t>2</a:t>
            </a:r>
            <a:r>
              <a:rPr lang="en-US"/>
              <a:t>, a</a:t>
            </a:r>
            <a:r>
              <a:rPr baseline="-25000" lang="en-US"/>
              <a:t>4</a:t>
            </a:r>
            <a:r>
              <a:rPr lang="en-US"/>
              <a:t>, a</a:t>
            </a:r>
            <a:r>
              <a:rPr baseline="-25000" lang="en-US"/>
              <a:t>9</a:t>
            </a:r>
            <a:r>
              <a:rPr lang="en-US"/>
              <a:t>, a</a:t>
            </a:r>
            <a:r>
              <a:rPr baseline="-25000" lang="en-US"/>
              <a:t>11</a:t>
            </a:r>
            <a:r>
              <a:rPr lang="en-US"/>
              <a:t>}, …</a:t>
            </a:r>
            <a:endParaRPr/>
          </a:p>
        </p:txBody>
      </p:sp>
      <p:sp>
        <p:nvSpPr>
          <p:cNvPr id="925" name="Google Shape;925;p7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Activity Selection Problem – Example</a:t>
            </a:r>
            <a:endParaRPr/>
          </a:p>
        </p:txBody>
      </p:sp>
      <p:graphicFrame>
        <p:nvGraphicFramePr>
          <p:cNvPr id="926" name="Google Shape;926;p70"/>
          <p:cNvGraphicFramePr/>
          <p:nvPr/>
        </p:nvGraphicFramePr>
        <p:xfrm>
          <a:off x="1065212" y="1891352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{BE629615-18A2-469E-9165-0EAA6AB8329B}</a:tableStyleId>
              </a:tblPr>
              <a:tblGrid>
                <a:gridCol w="1957675"/>
                <a:gridCol w="748000"/>
                <a:gridCol w="748000"/>
                <a:gridCol w="748000"/>
                <a:gridCol w="748000"/>
                <a:gridCol w="620625"/>
                <a:gridCol w="748000"/>
                <a:gridCol w="748000"/>
                <a:gridCol w="748000"/>
                <a:gridCol w="748000"/>
                <a:gridCol w="748000"/>
                <a:gridCol w="748000"/>
              </a:tblGrid>
              <a:tr h="281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Index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4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6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7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8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9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10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11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</a:tr>
              <a:tr h="32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Start (s</a:t>
                      </a:r>
                      <a:r>
                        <a:rPr baseline="-25000" lang="en-US" sz="2600" u="none" cap="none" strike="noStrike"/>
                        <a:t>i</a:t>
                      </a:r>
                      <a:r>
                        <a:rPr lang="en-US" sz="2600" u="none" cap="none" strike="noStrike"/>
                        <a:t>)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0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3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6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8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8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2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12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  <a:tr h="326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Finish (f</a:t>
                      </a:r>
                      <a:r>
                        <a:rPr baseline="-25000" lang="en-US" sz="2600" u="none" cap="none" strike="noStrike"/>
                        <a:t>i</a:t>
                      </a:r>
                      <a:r>
                        <a:rPr lang="en-US" sz="2600" u="none" cap="none" strike="noStrike"/>
                        <a:t>)</a:t>
                      </a:r>
                      <a:endParaRPr b="1" i="0" sz="2600" u="none" cap="none" strike="noStrik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4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5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6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7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8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9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10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11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12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13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/>
                        <a:t>14</a:t>
                      </a:r>
                      <a:endParaRPr b="1" i="0" sz="26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grpSp>
        <p:nvGrpSpPr>
          <p:cNvPr id="927" name="Google Shape;927;p70"/>
          <p:cNvGrpSpPr/>
          <p:nvPr/>
        </p:nvGrpSpPr>
        <p:grpSpPr>
          <a:xfrm>
            <a:off x="1065212" y="3643952"/>
            <a:ext cx="10058400" cy="2286000"/>
            <a:chOff x="1065212" y="3643952"/>
            <a:chExt cx="10058400" cy="2286000"/>
          </a:xfrm>
        </p:grpSpPr>
        <p:sp>
          <p:nvSpPr>
            <p:cNvPr id="928" name="Google Shape;928;p70"/>
            <p:cNvSpPr/>
            <p:nvPr/>
          </p:nvSpPr>
          <p:spPr>
            <a:xfrm>
              <a:off x="1065212" y="4405953"/>
              <a:ext cx="10058399" cy="1523999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70"/>
            <p:cNvSpPr/>
            <p:nvPr/>
          </p:nvSpPr>
          <p:spPr>
            <a:xfrm>
              <a:off x="1065212" y="3643952"/>
              <a:ext cx="10058400" cy="762001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 cap="flat" cmpd="sng" w="12700">
              <a:solidFill>
                <a:srgbClr val="AF762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0" name="Google Shape;930;p70"/>
            <p:cNvGrpSpPr/>
            <p:nvPr/>
          </p:nvGrpSpPr>
          <p:grpSpPr>
            <a:xfrm>
              <a:off x="1316494" y="3720152"/>
              <a:ext cx="9578518" cy="535470"/>
              <a:chOff x="989012" y="5561565"/>
              <a:chExt cx="9578518" cy="535470"/>
            </a:xfrm>
          </p:grpSpPr>
          <p:cxnSp>
            <p:nvCxnSpPr>
              <p:cNvPr id="931" name="Google Shape;931;p70"/>
              <p:cNvCxnSpPr/>
              <p:nvPr/>
            </p:nvCxnSpPr>
            <p:spPr>
              <a:xfrm>
                <a:off x="989012" y="6020835"/>
                <a:ext cx="9578518" cy="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2" name="Google Shape;932;p70"/>
              <p:cNvCxnSpPr/>
              <p:nvPr/>
            </p:nvCxnSpPr>
            <p:spPr>
              <a:xfrm>
                <a:off x="12176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70"/>
              <p:cNvCxnSpPr/>
              <p:nvPr/>
            </p:nvCxnSpPr>
            <p:spPr>
              <a:xfrm>
                <a:off x="18272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70"/>
              <p:cNvCxnSpPr/>
              <p:nvPr/>
            </p:nvCxnSpPr>
            <p:spPr>
              <a:xfrm>
                <a:off x="24368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70"/>
              <p:cNvCxnSpPr/>
              <p:nvPr/>
            </p:nvCxnSpPr>
            <p:spPr>
              <a:xfrm>
                <a:off x="30464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70"/>
              <p:cNvCxnSpPr/>
              <p:nvPr/>
            </p:nvCxnSpPr>
            <p:spPr>
              <a:xfrm>
                <a:off x="36560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70"/>
              <p:cNvCxnSpPr/>
              <p:nvPr/>
            </p:nvCxnSpPr>
            <p:spPr>
              <a:xfrm>
                <a:off x="42656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70"/>
              <p:cNvCxnSpPr/>
              <p:nvPr/>
            </p:nvCxnSpPr>
            <p:spPr>
              <a:xfrm>
                <a:off x="48752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70"/>
              <p:cNvCxnSpPr/>
              <p:nvPr/>
            </p:nvCxnSpPr>
            <p:spPr>
              <a:xfrm>
                <a:off x="54848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70"/>
              <p:cNvCxnSpPr/>
              <p:nvPr/>
            </p:nvCxnSpPr>
            <p:spPr>
              <a:xfrm>
                <a:off x="60944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70"/>
              <p:cNvCxnSpPr/>
              <p:nvPr/>
            </p:nvCxnSpPr>
            <p:spPr>
              <a:xfrm>
                <a:off x="67040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70"/>
              <p:cNvCxnSpPr/>
              <p:nvPr/>
            </p:nvCxnSpPr>
            <p:spPr>
              <a:xfrm>
                <a:off x="73136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3" name="Google Shape;943;p70"/>
              <p:cNvCxnSpPr/>
              <p:nvPr/>
            </p:nvCxnSpPr>
            <p:spPr>
              <a:xfrm>
                <a:off x="79232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4" name="Google Shape;944;p70"/>
              <p:cNvCxnSpPr/>
              <p:nvPr/>
            </p:nvCxnSpPr>
            <p:spPr>
              <a:xfrm>
                <a:off x="85328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70"/>
              <p:cNvCxnSpPr/>
              <p:nvPr/>
            </p:nvCxnSpPr>
            <p:spPr>
              <a:xfrm>
                <a:off x="91424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70"/>
              <p:cNvCxnSpPr/>
              <p:nvPr/>
            </p:nvCxnSpPr>
            <p:spPr>
              <a:xfrm>
                <a:off x="97520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70"/>
              <p:cNvCxnSpPr/>
              <p:nvPr/>
            </p:nvCxnSpPr>
            <p:spPr>
              <a:xfrm>
                <a:off x="10361612" y="5944635"/>
                <a:ext cx="0" cy="152400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948" name="Google Shape;948;p70"/>
              <p:cNvSpPr txBox="1"/>
              <p:nvPr/>
            </p:nvSpPr>
            <p:spPr>
              <a:xfrm>
                <a:off x="1065212" y="556363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49" name="Google Shape;949;p70"/>
              <p:cNvSpPr txBox="1"/>
              <p:nvPr/>
            </p:nvSpPr>
            <p:spPr>
              <a:xfrm>
                <a:off x="1677802" y="556363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50" name="Google Shape;950;p70"/>
              <p:cNvSpPr txBox="1"/>
              <p:nvPr/>
            </p:nvSpPr>
            <p:spPr>
              <a:xfrm>
                <a:off x="2284412" y="556363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951" name="Google Shape;951;p70"/>
              <p:cNvSpPr txBox="1"/>
              <p:nvPr/>
            </p:nvSpPr>
            <p:spPr>
              <a:xfrm>
                <a:off x="2897002" y="556363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952" name="Google Shape;952;p70"/>
              <p:cNvSpPr txBox="1"/>
              <p:nvPr/>
            </p:nvSpPr>
            <p:spPr>
              <a:xfrm>
                <a:off x="3503736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953" name="Google Shape;953;p70"/>
              <p:cNvSpPr txBox="1"/>
              <p:nvPr/>
            </p:nvSpPr>
            <p:spPr>
              <a:xfrm>
                <a:off x="4116326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  <p:sp>
            <p:nvSpPr>
              <p:cNvPr id="954" name="Google Shape;954;p70"/>
              <p:cNvSpPr txBox="1"/>
              <p:nvPr/>
            </p:nvSpPr>
            <p:spPr>
              <a:xfrm>
                <a:off x="4722936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</a:t>
                </a:r>
                <a:endParaRPr/>
              </a:p>
            </p:txBody>
          </p:sp>
          <p:sp>
            <p:nvSpPr>
              <p:cNvPr id="955" name="Google Shape;955;p70"/>
              <p:cNvSpPr txBox="1"/>
              <p:nvPr/>
            </p:nvSpPr>
            <p:spPr>
              <a:xfrm>
                <a:off x="5335526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</a:t>
                </a:r>
                <a:endParaRPr/>
              </a:p>
            </p:txBody>
          </p:sp>
          <p:sp>
            <p:nvSpPr>
              <p:cNvPr id="956" name="Google Shape;956;p70"/>
              <p:cNvSpPr txBox="1"/>
              <p:nvPr/>
            </p:nvSpPr>
            <p:spPr>
              <a:xfrm>
                <a:off x="5942012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</a:t>
                </a:r>
                <a:endParaRPr/>
              </a:p>
            </p:txBody>
          </p:sp>
          <p:sp>
            <p:nvSpPr>
              <p:cNvPr id="957" name="Google Shape;957;p70"/>
              <p:cNvSpPr txBox="1"/>
              <p:nvPr/>
            </p:nvSpPr>
            <p:spPr>
              <a:xfrm>
                <a:off x="6554602" y="556260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/>
              </a:p>
            </p:txBody>
          </p:sp>
          <p:sp>
            <p:nvSpPr>
              <p:cNvPr id="958" name="Google Shape;958;p70"/>
              <p:cNvSpPr txBox="1"/>
              <p:nvPr/>
            </p:nvSpPr>
            <p:spPr>
              <a:xfrm>
                <a:off x="7110412" y="5562600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10</a:t>
                </a:r>
                <a:endParaRPr/>
              </a:p>
            </p:txBody>
          </p:sp>
          <p:sp>
            <p:nvSpPr>
              <p:cNvPr id="959" name="Google Shape;959;p70"/>
              <p:cNvSpPr txBox="1"/>
              <p:nvPr/>
            </p:nvSpPr>
            <p:spPr>
              <a:xfrm>
                <a:off x="7710302" y="5562600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</a:t>
                </a:r>
                <a:endParaRPr/>
              </a:p>
            </p:txBody>
          </p:sp>
          <p:sp>
            <p:nvSpPr>
              <p:cNvPr id="960" name="Google Shape;960;p70"/>
              <p:cNvSpPr txBox="1"/>
              <p:nvPr/>
            </p:nvSpPr>
            <p:spPr>
              <a:xfrm>
                <a:off x="8317036" y="5561565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12</a:t>
                </a:r>
                <a:endParaRPr/>
              </a:p>
            </p:txBody>
          </p:sp>
          <p:sp>
            <p:nvSpPr>
              <p:cNvPr id="961" name="Google Shape;961;p70"/>
              <p:cNvSpPr txBox="1"/>
              <p:nvPr/>
            </p:nvSpPr>
            <p:spPr>
              <a:xfrm>
                <a:off x="8929626" y="5561565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13</a:t>
                </a:r>
                <a:endParaRPr/>
              </a:p>
            </p:txBody>
          </p:sp>
          <p:sp>
            <p:nvSpPr>
              <p:cNvPr id="962" name="Google Shape;962;p70"/>
              <p:cNvSpPr txBox="1"/>
              <p:nvPr/>
            </p:nvSpPr>
            <p:spPr>
              <a:xfrm>
                <a:off x="9536236" y="5561565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14</a:t>
                </a:r>
                <a:endParaRPr/>
              </a:p>
            </p:txBody>
          </p:sp>
          <p:sp>
            <p:nvSpPr>
              <p:cNvPr id="963" name="Google Shape;963;p70"/>
              <p:cNvSpPr txBox="1"/>
              <p:nvPr/>
            </p:nvSpPr>
            <p:spPr>
              <a:xfrm>
                <a:off x="10148826" y="5561565"/>
                <a:ext cx="4187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15</a:t>
                </a:r>
                <a:endParaRPr/>
              </a:p>
            </p:txBody>
          </p:sp>
        </p:grpSp>
        <p:cxnSp>
          <p:nvCxnSpPr>
            <p:cNvPr id="964" name="Google Shape;964;p70"/>
            <p:cNvCxnSpPr/>
            <p:nvPr/>
          </p:nvCxnSpPr>
          <p:spPr>
            <a:xfrm>
              <a:off x="2154694" y="4634552"/>
              <a:ext cx="1828800" cy="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65" name="Google Shape;965;p70"/>
            <p:cNvCxnSpPr/>
            <p:nvPr/>
          </p:nvCxnSpPr>
          <p:spPr>
            <a:xfrm>
              <a:off x="3373894" y="4857465"/>
              <a:ext cx="1219200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66" name="Google Shape;966;p70"/>
            <p:cNvCxnSpPr/>
            <p:nvPr/>
          </p:nvCxnSpPr>
          <p:spPr>
            <a:xfrm>
              <a:off x="1545094" y="5328313"/>
              <a:ext cx="3657600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67" name="Google Shape;967;p70"/>
            <p:cNvCxnSpPr/>
            <p:nvPr/>
          </p:nvCxnSpPr>
          <p:spPr>
            <a:xfrm>
              <a:off x="4593094" y="4634552"/>
              <a:ext cx="1219200" cy="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68" name="Google Shape;968;p70"/>
            <p:cNvCxnSpPr/>
            <p:nvPr/>
          </p:nvCxnSpPr>
          <p:spPr>
            <a:xfrm>
              <a:off x="3373894" y="5548952"/>
              <a:ext cx="3046443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69" name="Google Shape;969;p70"/>
            <p:cNvCxnSpPr/>
            <p:nvPr/>
          </p:nvCxnSpPr>
          <p:spPr>
            <a:xfrm>
              <a:off x="4593094" y="5091752"/>
              <a:ext cx="2438400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70" name="Google Shape;970;p70"/>
            <p:cNvCxnSpPr/>
            <p:nvPr/>
          </p:nvCxnSpPr>
          <p:spPr>
            <a:xfrm>
              <a:off x="5202694" y="4863152"/>
              <a:ext cx="2438400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71" name="Google Shape;971;p70"/>
            <p:cNvCxnSpPr/>
            <p:nvPr/>
          </p:nvCxnSpPr>
          <p:spPr>
            <a:xfrm>
              <a:off x="6415470" y="5334000"/>
              <a:ext cx="1831666" cy="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72" name="Google Shape;972;p70"/>
            <p:cNvCxnSpPr/>
            <p:nvPr/>
          </p:nvCxnSpPr>
          <p:spPr>
            <a:xfrm>
              <a:off x="2764294" y="5777552"/>
              <a:ext cx="6702166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73" name="Google Shape;973;p70"/>
            <p:cNvCxnSpPr/>
            <p:nvPr/>
          </p:nvCxnSpPr>
          <p:spPr>
            <a:xfrm>
              <a:off x="8856860" y="4876800"/>
              <a:ext cx="1222634" cy="0"/>
            </a:xfrm>
            <a:prstGeom prst="straightConnector1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  <p:cxnSp>
          <p:nvCxnSpPr>
            <p:cNvPr id="974" name="Google Shape;974;p70"/>
            <p:cNvCxnSpPr/>
            <p:nvPr/>
          </p:nvCxnSpPr>
          <p:spPr>
            <a:xfrm>
              <a:off x="6421894" y="4648200"/>
              <a:ext cx="2431976" cy="0"/>
            </a:xfrm>
            <a:prstGeom prst="straightConnector1">
              <a:avLst/>
            </a:prstGeom>
            <a:noFill/>
            <a:ln cap="flat" cmpd="sng" w="38100">
              <a:solidFill>
                <a:srgbClr val="F3CC5F"/>
              </a:solidFill>
              <a:prstDash val="solid"/>
              <a:miter lim="800000"/>
              <a:headEnd len="med" w="med" type="oval"/>
              <a:tailEnd len="med" w="med" type="oval"/>
            </a:ln>
          </p:spPr>
        </p:cxn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0" name="Google Shape;980;p71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A greedy algorithm for the Activity Selection Problem:</a:t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888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Greedy characteristics of the above algorithm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Taking the earliest finish activity gives more time for all others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We pick an activity preserving the "maximum remaining time"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/>
          </a:p>
        </p:txBody>
      </p:sp>
      <p:sp>
        <p:nvSpPr>
          <p:cNvPr id="981" name="Google Shape;981;p7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Activity Selection Problem: Greedy</a:t>
            </a:r>
            <a:endParaRPr/>
          </a:p>
        </p:txBody>
      </p:sp>
      <p:sp>
        <p:nvSpPr>
          <p:cNvPr id="982" name="Google Shape;982;p71"/>
          <p:cNvSpPr txBox="1"/>
          <p:nvPr/>
        </p:nvSpPr>
        <p:spPr>
          <a:xfrm>
            <a:off x="619236" y="1992125"/>
            <a:ext cx="10947176" cy="1692771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While (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in not empty)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Select from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an activity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with the earliest finish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Remove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+ all activities from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conflicting with </a:t>
            </a:r>
            <a:r>
              <a:rPr b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8" name="Google Shape;988;p72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Single scan (linear) implementation of the greedy algorithm for the Activity Selection Problem:</a:t>
            </a:r>
            <a:endParaRPr/>
          </a:p>
        </p:txBody>
      </p:sp>
      <p:sp>
        <p:nvSpPr>
          <p:cNvPr id="989" name="Google Shape;989;p7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Activity Selection Problem: Implementation</a:t>
            </a:r>
            <a:endParaRPr/>
          </a:p>
        </p:txBody>
      </p:sp>
      <p:sp>
        <p:nvSpPr>
          <p:cNvPr id="990" name="Google Shape;990;p72"/>
          <p:cNvSpPr txBox="1"/>
          <p:nvPr/>
        </p:nvSpPr>
        <p:spPr>
          <a:xfrm>
            <a:off x="757236" y="2599253"/>
            <a:ext cx="10671176" cy="3570208"/>
          </a:xfrm>
          <a:prstGeom prst="rect">
            <a:avLst/>
          </a:prstGeom>
          <a:solidFill>
            <a:srgbClr val="D9D4C6">
              <a:alpha val="14901"/>
            </a:srgbClr>
          </a:solidFill>
          <a:ln cap="flat" cmpd="sng" w="12700">
            <a:solidFill>
              <a:srgbClr val="C6BE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Sort the activities from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by their finish time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= first activity from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in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if (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a.Start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&gt;=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last.Finish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//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does not conflict with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endParaRPr b="1" sz="2800">
              <a:solidFill>
                <a:srgbClr val="FBEED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print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D9D4C6"/>
              </a:buClr>
              <a:buSzPts val="1960"/>
              <a:buFont typeface="Arial"/>
              <a:buNone/>
            </a:pP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b="1" lang="en-US" sz="2800">
                <a:solidFill>
                  <a:srgbClr val="FBEEDC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i="1" lang="en-US" sz="2800">
                <a:solidFill>
                  <a:srgbClr val="F3CC5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7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6" name="Google Shape;996;p73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To prove the discussed greedy is optimal we: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Need to prove the problem has a </a:t>
            </a:r>
            <a:r>
              <a:rPr lang="en-US">
                <a:solidFill>
                  <a:srgbClr val="F3CC5F"/>
                </a:solidFill>
              </a:rPr>
              <a:t>greedy choice property</a:t>
            </a:r>
            <a:r>
              <a:rPr lang="en-US"/>
              <a:t> 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Need to prove the problem has </a:t>
            </a:r>
            <a:r>
              <a:rPr lang="en-US">
                <a:solidFill>
                  <a:srgbClr val="F3CC5F"/>
                </a:solidFill>
              </a:rPr>
              <a:t>optimal substructure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Greedy properties are satisfied: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 solution starting with a </a:t>
            </a:r>
            <a:r>
              <a:rPr lang="en-US">
                <a:solidFill>
                  <a:srgbClr val="F3CC5F"/>
                </a:solidFill>
              </a:rPr>
              <a:t>greedy choice </a:t>
            </a:r>
            <a:r>
              <a:rPr lang="en-US"/>
              <a:t>exists: the earliest finish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>
                <a:solidFill>
                  <a:srgbClr val="F3CC5F"/>
                </a:solidFill>
              </a:rPr>
              <a:t>Optimal substructure </a:t>
            </a:r>
            <a:r>
              <a:rPr lang="en-US"/>
              <a:t>exists:</a:t>
            </a:r>
            <a:endParaRPr/>
          </a:p>
          <a:p>
            <a:pPr indent="-231606" lvl="2" marL="9142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If we remove the activity 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lang="en-US"/>
              <a:t> with the earliest finish time activity</a:t>
            </a:r>
            <a:endParaRPr/>
          </a:p>
          <a:p>
            <a:pPr indent="-231606" lvl="2" marL="9142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We reduce the problem to the same problem of smaller size</a:t>
            </a:r>
            <a:br>
              <a:rPr lang="en-US"/>
            </a:br>
            <a:r>
              <a:rPr lang="en-US"/>
              <a:t>(without activities in </a:t>
            </a:r>
            <a:r>
              <a:rPr lang="en-US">
                <a:solidFill>
                  <a:srgbClr val="F3CC5F"/>
                </a:solidFill>
              </a:rPr>
              <a:t>S</a:t>
            </a:r>
            <a:r>
              <a:rPr lang="en-US"/>
              <a:t>, which intersect the activity </a:t>
            </a:r>
            <a:r>
              <a:rPr lang="en-US">
                <a:solidFill>
                  <a:srgbClr val="F3CC5F"/>
                </a:solidFill>
              </a:rPr>
              <a:t>A</a:t>
            </a:r>
            <a:r>
              <a:rPr lang="en-US"/>
              <a:t>)</a:t>
            </a:r>
            <a:endParaRPr/>
          </a:p>
        </p:txBody>
      </p:sp>
      <p:sp>
        <p:nvSpPr>
          <p:cNvPr id="997" name="Google Shape;997;p7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Proving Greedy Optimality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4"/>
          <p:cNvSpPr txBox="1"/>
          <p:nvPr>
            <p:ph type="title"/>
          </p:nvPr>
        </p:nvSpPr>
        <p:spPr>
          <a:xfrm>
            <a:off x="912813" y="4931392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Activity Selection Problem</a:t>
            </a:r>
            <a:endParaRPr/>
          </a:p>
        </p:txBody>
      </p:sp>
      <p:sp>
        <p:nvSpPr>
          <p:cNvPr id="1003" name="Google Shape;1003;p74"/>
          <p:cNvSpPr txBox="1"/>
          <p:nvPr>
            <p:ph idx="1" type="body"/>
          </p:nvPr>
        </p:nvSpPr>
        <p:spPr>
          <a:xfrm>
            <a:off x="912813" y="5809560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Demo</a:t>
            </a:r>
            <a:endParaRPr/>
          </a:p>
        </p:txBody>
      </p:sp>
      <p:pic>
        <p:nvPicPr>
          <p:cNvPr id="1004" name="Google Shape;100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814" y="1053772"/>
            <a:ext cx="8839198" cy="3594428"/>
          </a:xfrm>
          <a:prstGeom prst="roundRect">
            <a:avLst>
              <a:gd fmla="val 211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5"/>
          <p:cNvSpPr txBox="1"/>
          <p:nvPr>
            <p:ph type="title"/>
          </p:nvPr>
        </p:nvSpPr>
        <p:spPr>
          <a:xfrm>
            <a:off x="912813" y="48768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Heuristic Algorithms</a:t>
            </a:r>
            <a:endParaRPr/>
          </a:p>
        </p:txBody>
      </p:sp>
      <p:sp>
        <p:nvSpPr>
          <p:cNvPr id="1010" name="Google Shape;1010;p75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Greedy, Genetic, Branch and Bound</a:t>
            </a:r>
            <a:endParaRPr/>
          </a:p>
        </p:txBody>
      </p:sp>
      <p:pic>
        <p:nvPicPr>
          <p:cNvPr descr="http://1.bp.blogspot.com/_H18y01864Tk/TC5JjCXQG8I/AAAAAAAAAQM/o06PeRQi5cs/s1600/The+Knowledge+Funnel.png" id="1011" name="Google Shape;101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813" y="990600"/>
            <a:ext cx="5791200" cy="3429001"/>
          </a:xfrm>
          <a:prstGeom prst="roundRect">
            <a:avLst>
              <a:gd fmla="val 154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7" name="Google Shape;1017;p7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Some problems are hard to be solved (no fast algorithm exists)</a:t>
            </a:r>
            <a:endParaRPr/>
          </a:p>
          <a:p>
            <a:pPr indent="-304747" lvl="0" marL="304747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Heuristic algorithms </a:t>
            </a:r>
            <a:r>
              <a:rPr lang="en-US"/>
              <a:t>solve hard problems approximately</a:t>
            </a:r>
            <a:endParaRPr/>
          </a:p>
          <a:p>
            <a:pPr indent="-231605" lvl="1" marL="609493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They find a good solution, but cannot guarantee it is optimal</a:t>
            </a:r>
            <a:endParaRPr/>
          </a:p>
          <a:p>
            <a:pPr indent="-304747" lvl="0" marL="304747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Examples of heuristic algorithms:</a:t>
            </a:r>
            <a:endParaRPr/>
          </a:p>
          <a:p>
            <a:pPr indent="-231605" lvl="1" marL="609493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Greedy algorithms</a:t>
            </a:r>
            <a:r>
              <a:rPr lang="en-US"/>
              <a:t> – make a greedy choice at each step</a:t>
            </a:r>
            <a:endParaRPr/>
          </a:p>
          <a:p>
            <a:pPr indent="-231605" lvl="1" marL="609493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 u="sng">
                <a:solidFill>
                  <a:schemeClr val="hlink"/>
                </a:solidFill>
                <a:hlinkClick r:id="rId4"/>
              </a:rPr>
              <a:t>Genetic algorithms</a:t>
            </a:r>
            <a:r>
              <a:rPr lang="en-US"/>
              <a:t> – based on inheritance, mutation, selection, …</a:t>
            </a:r>
            <a:endParaRPr/>
          </a:p>
          <a:p>
            <a:pPr indent="-231605" lvl="1" marL="609493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 u="sng">
                <a:solidFill>
                  <a:schemeClr val="hlink"/>
                </a:solidFill>
                <a:hlinkClick r:id="rId5"/>
              </a:rPr>
              <a:t>Branch and bounds</a:t>
            </a:r>
            <a:r>
              <a:rPr lang="en-US"/>
              <a:t> – optimized backtracking with cut-offs</a:t>
            </a:r>
            <a:endParaRPr/>
          </a:p>
          <a:p>
            <a:pPr indent="-231605" lvl="1" marL="609493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Others…</a:t>
            </a:r>
            <a:endParaRPr/>
          </a:p>
        </p:txBody>
      </p:sp>
      <p:sp>
        <p:nvSpPr>
          <p:cNvPr id="1018" name="Google Shape;1018;p7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Heuristic Algorithms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4" name="Google Shape;1024;p7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P - Category in which the algorithms are </a:t>
            </a:r>
            <a:r>
              <a:rPr lang="en-US">
                <a:solidFill>
                  <a:srgbClr val="F3CC5F"/>
                </a:solidFill>
              </a:rPr>
              <a:t>solvable</a:t>
            </a:r>
            <a:r>
              <a:rPr lang="en-US"/>
              <a:t> in polynomial time 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Polynomial -&gt; 5N</a:t>
            </a:r>
            <a:r>
              <a:rPr baseline="30000" lang="en-US"/>
              <a:t>5</a:t>
            </a:r>
            <a:r>
              <a:rPr lang="en-US"/>
              <a:t> + 3N</a:t>
            </a:r>
            <a:r>
              <a:rPr baseline="30000" lang="en-US"/>
              <a:t>4</a:t>
            </a:r>
            <a:r>
              <a:rPr lang="en-US"/>
              <a:t> + N is O(N</a:t>
            </a:r>
            <a:r>
              <a:rPr baseline="30000" lang="en-US"/>
              <a:t>5</a:t>
            </a:r>
            <a:r>
              <a:rPr lang="en-US"/>
              <a:t>)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Not a polynomial -&gt; 2</a:t>
            </a:r>
            <a:r>
              <a:rPr baseline="30000" lang="en-US"/>
              <a:t>N</a:t>
            </a:r>
            <a:endParaRPr baseline="30000"/>
          </a:p>
        </p:txBody>
      </p:sp>
      <p:sp>
        <p:nvSpPr>
          <p:cNvPr id="1025" name="Google Shape;1025;p7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026" name="Google Shape;1026;p77"/>
          <p:cNvSpPr/>
          <p:nvPr/>
        </p:nvSpPr>
        <p:spPr>
          <a:xfrm>
            <a:off x="4944395" y="4267200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77"/>
          <p:cNvSpPr txBox="1"/>
          <p:nvPr/>
        </p:nvSpPr>
        <p:spPr>
          <a:xfrm>
            <a:off x="5673488" y="49320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8"/>
          <p:cNvSpPr/>
          <p:nvPr/>
        </p:nvSpPr>
        <p:spPr>
          <a:xfrm>
            <a:off x="7502288" y="3172202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8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4" name="Google Shape;1034;p78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NP - Category in which the algorithms are </a:t>
            </a:r>
            <a:r>
              <a:rPr lang="en-US">
                <a:solidFill>
                  <a:srgbClr val="F3CC5F"/>
                </a:solidFill>
              </a:rPr>
              <a:t>verifiable</a:t>
            </a:r>
            <a:r>
              <a:rPr lang="en-US"/>
              <a:t> in polynomial time.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>
                <a:solidFill>
                  <a:srgbClr val="F3CC5F"/>
                </a:solidFill>
              </a:rPr>
              <a:t>Decision</a:t>
            </a:r>
            <a:r>
              <a:rPr lang="en-US"/>
              <a:t> </a:t>
            </a:r>
            <a:r>
              <a:rPr lang="en-US">
                <a:solidFill>
                  <a:srgbClr val="F3CC5F"/>
                </a:solidFill>
              </a:rPr>
              <a:t>problems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Does a route shorter than L exist?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Yes/No</a:t>
            </a:r>
            <a:endParaRPr/>
          </a:p>
        </p:txBody>
      </p:sp>
      <p:sp>
        <p:nvSpPr>
          <p:cNvPr id="1035" name="Google Shape;1035;p78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036" name="Google Shape;1036;p78"/>
          <p:cNvSpPr/>
          <p:nvPr/>
        </p:nvSpPr>
        <p:spPr>
          <a:xfrm>
            <a:off x="8304212" y="4696202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78"/>
          <p:cNvSpPr txBox="1"/>
          <p:nvPr/>
        </p:nvSpPr>
        <p:spPr>
          <a:xfrm>
            <a:off x="9033305" y="5361058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78"/>
          <p:cNvSpPr txBox="1"/>
          <p:nvPr/>
        </p:nvSpPr>
        <p:spPr>
          <a:xfrm>
            <a:off x="7601725" y="4495800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9"/>
          <p:cNvSpPr/>
          <p:nvPr/>
        </p:nvSpPr>
        <p:spPr>
          <a:xfrm rot="-202595">
            <a:off x="3668866" y="3720704"/>
            <a:ext cx="1734905" cy="215494"/>
          </a:xfrm>
          <a:prstGeom prst="rightArrow">
            <a:avLst>
              <a:gd fmla="val 41993" name="adj1"/>
              <a:gd fmla="val 77627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79"/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7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6" name="Google Shape;1046;p7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047" name="Google Shape;1047;p79"/>
          <p:cNvSpPr/>
          <p:nvPr/>
        </p:nvSpPr>
        <p:spPr>
          <a:xfrm rot="-202595">
            <a:off x="3599949" y="5674231"/>
            <a:ext cx="1734905" cy="215494"/>
          </a:xfrm>
          <a:prstGeom prst="rightArrow">
            <a:avLst>
              <a:gd fmla="val 41993" name="adj1"/>
              <a:gd fmla="val 77627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79"/>
          <p:cNvSpPr txBox="1"/>
          <p:nvPr/>
        </p:nvSpPr>
        <p:spPr>
          <a:xfrm>
            <a:off x="5713412" y="5029200"/>
            <a:ext cx="1375698" cy="584775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Sorting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79"/>
          <p:cNvSpPr txBox="1"/>
          <p:nvPr/>
        </p:nvSpPr>
        <p:spPr>
          <a:xfrm>
            <a:off x="6246812" y="5940227"/>
            <a:ext cx="2606611" cy="584775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Traversing lists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79"/>
          <p:cNvSpPr txBox="1"/>
          <p:nvPr/>
        </p:nvSpPr>
        <p:spPr>
          <a:xfrm>
            <a:off x="7237412" y="4633208"/>
            <a:ext cx="3864328" cy="584775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shortest route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79"/>
          <p:cNvSpPr txBox="1"/>
          <p:nvPr/>
        </p:nvSpPr>
        <p:spPr>
          <a:xfrm>
            <a:off x="7917451" y="5281849"/>
            <a:ext cx="4077783" cy="584775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Look-ups in hash tables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79"/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79"/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79"/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79"/>
          <p:cNvSpPr/>
          <p:nvPr/>
        </p:nvSpPr>
        <p:spPr>
          <a:xfrm>
            <a:off x="1756051" y="3172202"/>
            <a:ext cx="2275922" cy="1086878"/>
          </a:xfrm>
          <a:custGeom>
            <a:rect b="b" l="l" r="r" t="t"/>
            <a:pathLst>
              <a:path extrusionOk="0" h="1086878" w="2275922">
                <a:moveTo>
                  <a:pt x="1137961" y="0"/>
                </a:moveTo>
                <a:cubicBezTo>
                  <a:pt x="1543020" y="0"/>
                  <a:pt x="1914526" y="143660"/>
                  <a:pt x="2204307" y="382809"/>
                </a:cubicBezTo>
                <a:lnTo>
                  <a:pt x="2275922" y="447896"/>
                </a:lnTo>
                <a:lnTo>
                  <a:pt x="2243720" y="500740"/>
                </a:lnTo>
                <a:cubicBezTo>
                  <a:pt x="2004081" y="854374"/>
                  <a:pt x="1598256" y="1086878"/>
                  <a:pt x="1137961" y="1086878"/>
                </a:cubicBezTo>
                <a:cubicBezTo>
                  <a:pt x="677666" y="1086878"/>
                  <a:pt x="271841" y="854374"/>
                  <a:pt x="32202" y="500740"/>
                </a:cubicBezTo>
                <a:lnTo>
                  <a:pt x="0" y="447896"/>
                </a:lnTo>
                <a:lnTo>
                  <a:pt x="71615" y="382809"/>
                </a:lnTo>
                <a:cubicBezTo>
                  <a:pt x="361396" y="143660"/>
                  <a:pt x="732902" y="0"/>
                  <a:pt x="1137961" y="0"/>
                </a:cubicBezTo>
                <a:close/>
              </a:path>
            </a:pathLst>
          </a:cu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79"/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79"/>
          <p:cNvSpPr txBox="1"/>
          <p:nvPr/>
        </p:nvSpPr>
        <p:spPr>
          <a:xfrm>
            <a:off x="4404749" y="3884786"/>
            <a:ext cx="313515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hardest in NP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79"/>
          <p:cNvSpPr txBox="1"/>
          <p:nvPr/>
        </p:nvSpPr>
        <p:spPr>
          <a:xfrm>
            <a:off x="4441371" y="2755835"/>
            <a:ext cx="2102499" cy="584775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Subset sum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79"/>
          <p:cNvSpPr txBox="1"/>
          <p:nvPr/>
        </p:nvSpPr>
        <p:spPr>
          <a:xfrm>
            <a:off x="6167533" y="3374474"/>
            <a:ext cx="3305520" cy="584775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Set-Cover problem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79"/>
          <p:cNvSpPr txBox="1"/>
          <p:nvPr/>
        </p:nvSpPr>
        <p:spPr>
          <a:xfrm>
            <a:off x="6627812" y="2248003"/>
            <a:ext cx="4785989" cy="1015663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Knapsack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(Can a value &gt;= V be achieved?)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0"/>
          <p:cNvSpPr/>
          <p:nvPr/>
        </p:nvSpPr>
        <p:spPr>
          <a:xfrm>
            <a:off x="1217612" y="3172202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8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7" name="Google Shape;1067;p8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068" name="Google Shape;1068;p80"/>
          <p:cNvSpPr/>
          <p:nvPr/>
        </p:nvSpPr>
        <p:spPr>
          <a:xfrm>
            <a:off x="1979612" y="4696202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0"/>
          <p:cNvSpPr/>
          <p:nvPr/>
        </p:nvSpPr>
        <p:spPr>
          <a:xfrm>
            <a:off x="1560512" y="1600200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80"/>
          <p:cNvSpPr txBox="1"/>
          <p:nvPr/>
        </p:nvSpPr>
        <p:spPr>
          <a:xfrm>
            <a:off x="2708705" y="5361058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p80"/>
          <p:cNvSpPr txBox="1"/>
          <p:nvPr/>
        </p:nvSpPr>
        <p:spPr>
          <a:xfrm>
            <a:off x="1396540" y="4446548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80"/>
          <p:cNvSpPr txBox="1"/>
          <p:nvPr/>
        </p:nvSpPr>
        <p:spPr>
          <a:xfrm>
            <a:off x="1853854" y="3370148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80"/>
          <p:cNvSpPr txBox="1"/>
          <p:nvPr/>
        </p:nvSpPr>
        <p:spPr>
          <a:xfrm>
            <a:off x="2184585" y="2346303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80"/>
          <p:cNvSpPr/>
          <p:nvPr/>
        </p:nvSpPr>
        <p:spPr>
          <a:xfrm rot="9897415">
            <a:off x="3820093" y="2291394"/>
            <a:ext cx="950311" cy="215494"/>
          </a:xfrm>
          <a:prstGeom prst="rightArrow">
            <a:avLst>
              <a:gd fmla="val 41993" name="adj1"/>
              <a:gd fmla="val 77627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0"/>
          <p:cNvSpPr txBox="1"/>
          <p:nvPr/>
        </p:nvSpPr>
        <p:spPr>
          <a:xfrm>
            <a:off x="4782087" y="1752600"/>
            <a:ext cx="283455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 least as hard </a:t>
            </a:r>
            <a:b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NP-complete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0"/>
          <p:cNvSpPr txBox="1"/>
          <p:nvPr/>
        </p:nvSpPr>
        <p:spPr>
          <a:xfrm>
            <a:off x="5586998" y="3048000"/>
            <a:ext cx="4179414" cy="1015663"/>
          </a:xfrm>
          <a:prstGeom prst="rect">
            <a:avLst/>
          </a:prstGeom>
          <a:noFill/>
          <a:ln cap="flat" cmpd="sng" w="9525">
            <a:solidFill>
              <a:srgbClr val="0097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Knapsack (optimization)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(maximize V)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80"/>
          <p:cNvSpPr txBox="1"/>
          <p:nvPr/>
        </p:nvSpPr>
        <p:spPr>
          <a:xfrm>
            <a:off x="7810559" y="4200326"/>
            <a:ext cx="2880725" cy="584775"/>
          </a:xfrm>
          <a:prstGeom prst="rect">
            <a:avLst/>
          </a:prstGeom>
          <a:noFill/>
          <a:ln cap="flat" cmpd="sng" w="9525">
            <a:solidFill>
              <a:srgbClr val="0097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Halting problem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80"/>
          <p:cNvSpPr txBox="1"/>
          <p:nvPr/>
        </p:nvSpPr>
        <p:spPr>
          <a:xfrm>
            <a:off x="5798411" y="4984461"/>
            <a:ext cx="3320333" cy="584775"/>
          </a:xfrm>
          <a:prstGeom prst="rect">
            <a:avLst/>
          </a:prstGeom>
          <a:noFill/>
          <a:ln cap="flat" cmpd="sng" w="9525">
            <a:solidFill>
              <a:srgbClr val="0097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Traveling salesman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80"/>
          <p:cNvSpPr/>
          <p:nvPr/>
        </p:nvSpPr>
        <p:spPr>
          <a:xfrm rot="3106200">
            <a:off x="749935" y="3945040"/>
            <a:ext cx="950311" cy="215494"/>
          </a:xfrm>
          <a:prstGeom prst="rightArrow">
            <a:avLst>
              <a:gd fmla="val 41993" name="adj1"/>
              <a:gd fmla="val 77627" name="adj2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0" name="Google Shape;108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288" y="2780728"/>
            <a:ext cx="794348" cy="79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1"/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81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7" name="Google Shape;1087;p81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088" name="Google Shape;1088;p81"/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81"/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1"/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1"/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81"/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1"/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1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1"/>
          <p:cNvSpPr/>
          <p:nvPr/>
        </p:nvSpPr>
        <p:spPr>
          <a:xfrm>
            <a:off x="7808912" y="4419600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1"/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1"/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1"/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1"/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1"/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2"/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2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82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108" name="Google Shape;1108;p82"/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2"/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82"/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82"/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82"/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2"/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82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2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2"/>
          <p:cNvSpPr/>
          <p:nvPr/>
        </p:nvSpPr>
        <p:spPr>
          <a:xfrm>
            <a:off x="7389812" y="1323598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2"/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2"/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2"/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2"/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83"/>
          <p:cNvSpPr/>
          <p:nvPr/>
        </p:nvSpPr>
        <p:spPr>
          <a:xfrm>
            <a:off x="16748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83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7" name="Google Shape;1127;p83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128" name="Google Shape;1128;p83"/>
          <p:cNvSpPr/>
          <p:nvPr/>
        </p:nvSpPr>
        <p:spPr>
          <a:xfrm>
            <a:off x="2436812" y="4419600"/>
            <a:ext cx="1828800" cy="1828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83"/>
          <p:cNvSpPr/>
          <p:nvPr/>
        </p:nvSpPr>
        <p:spPr>
          <a:xfrm>
            <a:off x="2017712" y="1323598"/>
            <a:ext cx="2667000" cy="2658879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83"/>
          <p:cNvSpPr txBox="1"/>
          <p:nvPr/>
        </p:nvSpPr>
        <p:spPr>
          <a:xfrm>
            <a:off x="31659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83"/>
          <p:cNvSpPr txBox="1"/>
          <p:nvPr/>
        </p:nvSpPr>
        <p:spPr>
          <a:xfrm>
            <a:off x="18537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83"/>
          <p:cNvSpPr txBox="1"/>
          <p:nvPr/>
        </p:nvSpPr>
        <p:spPr>
          <a:xfrm>
            <a:off x="23110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83"/>
          <p:cNvSpPr txBox="1"/>
          <p:nvPr/>
        </p:nvSpPr>
        <p:spPr>
          <a:xfrm>
            <a:off x="26417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83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83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83"/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83"/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83"/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83"/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83"/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4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6" name="Google Shape;1146;p84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Millennium Problem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Prize of $1,000,000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Prove either P=NP or P!=NP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Currently &gt;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100 attempts</a:t>
            </a:r>
            <a:endParaRPr/>
          </a:p>
          <a:p>
            <a:pPr indent="-6904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</p:txBody>
      </p:sp>
      <p:sp>
        <p:nvSpPr>
          <p:cNvPr id="1147" name="Google Shape;1147;p84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P vs NP</a:t>
            </a:r>
            <a:endParaRPr/>
          </a:p>
        </p:txBody>
      </p:sp>
      <p:sp>
        <p:nvSpPr>
          <p:cNvPr id="1148" name="Google Shape;1148;p84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84"/>
          <p:cNvSpPr/>
          <p:nvPr/>
        </p:nvSpPr>
        <p:spPr>
          <a:xfrm>
            <a:off x="7046912" y="2895600"/>
            <a:ext cx="3352800" cy="3352800"/>
          </a:xfrm>
          <a:prstGeom prst="ellipse">
            <a:avLst/>
          </a:prstGeom>
          <a:solidFill>
            <a:srgbClr val="92D05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84"/>
          <p:cNvSpPr/>
          <p:nvPr/>
        </p:nvSpPr>
        <p:spPr>
          <a:xfrm>
            <a:off x="6780212" y="1524000"/>
            <a:ext cx="3886200" cy="4724400"/>
          </a:xfrm>
          <a:prstGeom prst="ellipse">
            <a:avLst/>
          </a:prstGeom>
          <a:solidFill>
            <a:srgbClr val="00B0F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84"/>
          <p:cNvSpPr txBox="1"/>
          <p:nvPr/>
        </p:nvSpPr>
        <p:spPr>
          <a:xfrm>
            <a:off x="8538005" y="5084456"/>
            <a:ext cx="37061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84"/>
          <p:cNvSpPr txBox="1"/>
          <p:nvPr/>
        </p:nvSpPr>
        <p:spPr>
          <a:xfrm>
            <a:off x="7225840" y="4169946"/>
            <a:ext cx="6030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84"/>
          <p:cNvSpPr txBox="1"/>
          <p:nvPr/>
        </p:nvSpPr>
        <p:spPr>
          <a:xfrm>
            <a:off x="7683154" y="3093546"/>
            <a:ext cx="20803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NP-complete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84"/>
          <p:cNvSpPr txBox="1"/>
          <p:nvPr/>
        </p:nvSpPr>
        <p:spPr>
          <a:xfrm>
            <a:off x="8013885" y="2069701"/>
            <a:ext cx="14188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5"/>
          <p:cNvSpPr txBox="1"/>
          <p:nvPr>
            <p:ph type="title"/>
          </p:nvPr>
        </p:nvSpPr>
        <p:spPr>
          <a:xfrm>
            <a:off x="912813" y="48768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The Set Cover Problem</a:t>
            </a:r>
            <a:endParaRPr/>
          </a:p>
        </p:txBody>
      </p:sp>
      <p:sp>
        <p:nvSpPr>
          <p:cNvPr id="1160" name="Google Shape;1160;p85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Using Greedy for Approximation</a:t>
            </a:r>
            <a:endParaRPr/>
          </a:p>
        </p:txBody>
      </p:sp>
      <p:pic>
        <p:nvPicPr>
          <p:cNvPr id="1161" name="Google Shape;116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4" y="838200"/>
            <a:ext cx="4724398" cy="3703928"/>
          </a:xfrm>
          <a:prstGeom prst="roundRect">
            <a:avLst>
              <a:gd fmla="val 113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6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7" name="Google Shape;1167;p86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</a:t>
            </a:r>
            <a:r>
              <a:rPr lang="en-US">
                <a:solidFill>
                  <a:srgbClr val="F3CC5F"/>
                </a:solidFill>
              </a:rPr>
              <a:t>Set Cover Problem (SCP) </a:t>
            </a:r>
            <a:r>
              <a:rPr lang="en-US"/>
              <a:t>is such a problem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SCP formulation: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Given a set </a:t>
            </a:r>
            <a:r>
              <a:rPr lang="en-US">
                <a:solidFill>
                  <a:srgbClr val="F3CC5F"/>
                </a:solidFill>
              </a:rPr>
              <a:t>U</a:t>
            </a:r>
            <a:r>
              <a:rPr lang="en-US"/>
              <a:t>=</a:t>
            </a:r>
            <a:r>
              <a:rPr lang="en-US">
                <a:solidFill>
                  <a:srgbClr val="F3CC5F"/>
                </a:solidFill>
              </a:rPr>
              <a:t>{1,2,…,m}</a:t>
            </a:r>
            <a:r>
              <a:rPr lang="en-US"/>
              <a:t> called "the Universe"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And a set </a:t>
            </a:r>
            <a:r>
              <a:rPr lang="en-US">
                <a:solidFill>
                  <a:srgbClr val="F3CC5F"/>
                </a:solidFill>
              </a:rPr>
              <a:t>S</a:t>
            </a:r>
            <a:r>
              <a:rPr lang="en-US"/>
              <a:t>={</a:t>
            </a:r>
            <a:r>
              <a:rPr lang="en-US">
                <a:solidFill>
                  <a:srgbClr val="F3CC5F"/>
                </a:solidFill>
              </a:rPr>
              <a:t>{…}</a:t>
            </a:r>
            <a:r>
              <a:rPr lang="en-US"/>
              <a:t>,</a:t>
            </a:r>
            <a:r>
              <a:rPr lang="en-US">
                <a:solidFill>
                  <a:srgbClr val="F3CC5F"/>
                </a:solidFill>
              </a:rPr>
              <a:t> {…}</a:t>
            </a:r>
            <a:r>
              <a:rPr lang="en-US"/>
              <a:t>,</a:t>
            </a:r>
            <a:r>
              <a:rPr lang="en-US">
                <a:solidFill>
                  <a:srgbClr val="F3CC5F"/>
                </a:solidFill>
              </a:rPr>
              <a:t> {…}</a:t>
            </a:r>
            <a:r>
              <a:rPr lang="en-US"/>
              <a:t>, …} of </a:t>
            </a:r>
            <a:r>
              <a:rPr lang="en-US">
                <a:solidFill>
                  <a:srgbClr val="F3CC5F"/>
                </a:solidFill>
              </a:rPr>
              <a:t>n</a:t>
            </a:r>
            <a:r>
              <a:rPr lang="en-US"/>
              <a:t> sets whose union = </a:t>
            </a:r>
            <a:r>
              <a:rPr lang="en-US">
                <a:solidFill>
                  <a:srgbClr val="F3CC5F"/>
                </a:solidFill>
              </a:rPr>
              <a:t>U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Find the smallest subset of </a:t>
            </a:r>
            <a:r>
              <a:rPr lang="en-US">
                <a:solidFill>
                  <a:srgbClr val="F3CC5F"/>
                </a:solidFill>
              </a:rPr>
              <a:t>S</a:t>
            </a:r>
            <a:r>
              <a:rPr lang="en-US"/>
              <a:t>, the union of which = </a:t>
            </a:r>
            <a:r>
              <a:rPr lang="en-US">
                <a:solidFill>
                  <a:srgbClr val="F3CC5F"/>
                </a:solidFill>
              </a:rPr>
              <a:t>U</a:t>
            </a:r>
            <a:r>
              <a:rPr lang="en-US"/>
              <a:t> (if it exists)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Example of SCP: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U = {1, 2, 3, 4, 5, 6}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S = { {1, 3}, </a:t>
            </a:r>
            <a:r>
              <a:rPr lang="en-US">
                <a:solidFill>
                  <a:srgbClr val="F3CC5F"/>
                </a:solidFill>
              </a:rPr>
              <a:t>{1}</a:t>
            </a:r>
            <a:r>
              <a:rPr lang="en-US"/>
              <a:t>, {2, 4}, {2, 5}, {2, 6}, </a:t>
            </a:r>
            <a:r>
              <a:rPr lang="en-US">
                <a:solidFill>
                  <a:srgbClr val="F3CC5F"/>
                </a:solidFill>
              </a:rPr>
              <a:t>{2, 3, 6}</a:t>
            </a:r>
            <a:r>
              <a:rPr lang="en-US"/>
              <a:t>, {4, 6}, </a:t>
            </a:r>
            <a:r>
              <a:rPr lang="en-US">
                <a:solidFill>
                  <a:srgbClr val="F3CC5F"/>
                </a:solidFill>
              </a:rPr>
              <a:t>{4, 5, 6}</a:t>
            </a:r>
            <a:r>
              <a:rPr lang="en-US"/>
              <a:t>, {6} }</a:t>
            </a:r>
            <a:endParaRPr/>
          </a:p>
        </p:txBody>
      </p:sp>
      <p:sp>
        <p:nvSpPr>
          <p:cNvPr id="1168" name="Google Shape;1168;p8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Set Cover Problem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7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4" name="Google Shape;1174;p87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The SCP turns out </a:t>
            </a:r>
            <a:r>
              <a:rPr lang="en-US">
                <a:solidFill>
                  <a:srgbClr val="F3CC5F"/>
                </a:solidFill>
              </a:rPr>
              <a:t>very complex</a:t>
            </a:r>
            <a:r>
              <a:rPr lang="en-US"/>
              <a:t>!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The optimal solution is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NP-complete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Infeasible for real-world calculations (unless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 = NP</a:t>
            </a:r>
            <a:r>
              <a:rPr lang="en-US"/>
              <a:t>)</a:t>
            </a:r>
            <a:endParaRPr/>
          </a:p>
          <a:p>
            <a:pPr indent="-304747" lvl="0" marL="304747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Good solutions can be achieved through a </a:t>
            </a:r>
            <a:r>
              <a:rPr lang="en-US">
                <a:solidFill>
                  <a:srgbClr val="F3CC5F"/>
                </a:solidFill>
              </a:rPr>
              <a:t>greedy approach</a:t>
            </a:r>
            <a:r>
              <a:rPr lang="en-US"/>
              <a:t>:</a:t>
            </a:r>
            <a:endParaRPr/>
          </a:p>
          <a:p>
            <a:pPr indent="-231605" lvl="1" marL="609493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At each step pick the set containing the largest number of uncovered elements, e. g.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 = {1, 2, 3, 4, 5, 6}</a:t>
            </a:r>
            <a:endParaRPr/>
          </a:p>
          <a:p>
            <a:pPr indent="-231606" lvl="2" marL="91424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 = { {1, 3}, </a:t>
            </a:r>
            <a:r>
              <a:rPr lang="en-US">
                <a:solidFill>
                  <a:srgbClr val="F3CC5F"/>
                </a:solidFill>
              </a:rPr>
              <a:t>{1}</a:t>
            </a:r>
            <a:r>
              <a:rPr lang="en-US"/>
              <a:t>, {2, 4}, {2, 5}, {2, 6}, </a:t>
            </a:r>
            <a:r>
              <a:rPr lang="en-US">
                <a:solidFill>
                  <a:srgbClr val="F3CC5F"/>
                </a:solidFill>
              </a:rPr>
              <a:t>{2, 3, 6}</a:t>
            </a:r>
            <a:r>
              <a:rPr lang="en-US"/>
              <a:t>, {4, 6}, </a:t>
            </a:r>
            <a:r>
              <a:rPr lang="en-US">
                <a:solidFill>
                  <a:srgbClr val="F3CC5F"/>
                </a:solidFill>
              </a:rPr>
              <a:t>{4, 5, 6}</a:t>
            </a:r>
            <a:r>
              <a:rPr lang="en-US"/>
              <a:t>, {6} }</a:t>
            </a:r>
            <a:endParaRPr/>
          </a:p>
        </p:txBody>
      </p:sp>
      <p:sp>
        <p:nvSpPr>
          <p:cNvPr id="1175" name="Google Shape;1175;p87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Set Cover Problem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88"/>
          <p:cNvSpPr txBox="1"/>
          <p:nvPr>
            <p:ph type="title"/>
          </p:nvPr>
        </p:nvSpPr>
        <p:spPr>
          <a:xfrm>
            <a:off x="912813" y="4876800"/>
            <a:ext cx="10363200" cy="8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5400"/>
              <a:buFont typeface="Calibri"/>
              <a:buNone/>
            </a:pPr>
            <a:r>
              <a:rPr lang="en-US"/>
              <a:t>The Set Cover Problem</a:t>
            </a:r>
            <a:endParaRPr/>
          </a:p>
        </p:txBody>
      </p:sp>
      <p:sp>
        <p:nvSpPr>
          <p:cNvPr id="1181" name="Google Shape;1181;p88"/>
          <p:cNvSpPr txBox="1"/>
          <p:nvPr>
            <p:ph idx="1" type="body"/>
          </p:nvPr>
        </p:nvSpPr>
        <p:spPr>
          <a:xfrm>
            <a:off x="912812" y="5754968"/>
            <a:ext cx="10363200" cy="71903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Live Coding Exercise (Lab)</a:t>
            </a:r>
            <a:endParaRPr/>
          </a:p>
        </p:txBody>
      </p:sp>
      <p:pic>
        <p:nvPicPr>
          <p:cNvPr id="1182" name="Google Shape;118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4" y="838200"/>
            <a:ext cx="4724398" cy="3703928"/>
          </a:xfrm>
          <a:prstGeom prst="roundRect">
            <a:avLst>
              <a:gd fmla="val 113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89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89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400"/>
              <a:buChar char="▪"/>
            </a:pPr>
            <a:r>
              <a:rPr lang="en-US"/>
              <a:t>Recommended further reading on greedy algorithms: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Lecture @ Boston University (Shang-Hua Teng)</a:t>
            </a:r>
            <a:endParaRPr/>
          </a:p>
          <a:p>
            <a:pPr indent="-231606" lvl="2" marL="91424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www.cs.bu.edu/~steng/teaching/Fall2003/lectures/lecture7.ppt</a:t>
            </a:r>
            <a:r>
              <a:rPr lang="en-US"/>
              <a:t> 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Lecture @ University of Pennsylvania</a:t>
            </a:r>
            <a:endParaRPr/>
          </a:p>
          <a:p>
            <a:pPr indent="-231606" lvl="2" marL="91424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www.cis.upenn.edu/~matuszek/cit594-2005/Lectures/36-greedy.ppt</a:t>
            </a:r>
            <a:r>
              <a:rPr lang="en-US"/>
              <a:t> 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Book on Algorithms @ Berkeley University</a:t>
            </a:r>
            <a:endParaRPr/>
          </a:p>
          <a:p>
            <a:pPr indent="-231606" lvl="2" marL="91424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u="sng">
                <a:solidFill>
                  <a:schemeClr val="hlink"/>
                </a:solidFill>
                <a:hlinkClick r:id="rId5"/>
              </a:rPr>
              <a:t>www.cs.berkeley.edu/~vazirani/algorithms/chap5.pdf</a:t>
            </a:r>
            <a:r>
              <a:rPr lang="en-US"/>
              <a:t> </a:t>
            </a:r>
            <a:endParaRPr/>
          </a:p>
          <a:p>
            <a:pPr indent="-231605" lvl="1" marL="609493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560"/>
              <a:buChar char="▪"/>
            </a:pPr>
            <a:r>
              <a:rPr lang="en-US"/>
              <a:t>Book "Programming = ++ Algorithms;" – Chapter 9</a:t>
            </a:r>
            <a:endParaRPr/>
          </a:p>
          <a:p>
            <a:pPr indent="-231606" lvl="2" marL="91424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www.programirane.org</a:t>
            </a:r>
            <a:endParaRPr/>
          </a:p>
        </p:txBody>
      </p:sp>
      <p:sp>
        <p:nvSpPr>
          <p:cNvPr id="1189" name="Google Shape;1189;p89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References &amp; Further Reading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0"/>
          <p:cNvSpPr txBox="1"/>
          <p:nvPr>
            <p:ph idx="12" type="sldNum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7" name="Google Shape;1197;p90"/>
          <p:cNvSpPr txBox="1"/>
          <p:nvPr>
            <p:ph idx="1" type="body"/>
          </p:nvPr>
        </p:nvSpPr>
        <p:spPr>
          <a:xfrm>
            <a:off x="190413" y="115112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04747" lvl="0" marL="304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 sz="3200">
                <a:solidFill>
                  <a:srgbClr val="F3CC5F"/>
                </a:solidFill>
              </a:rPr>
              <a:t>Greedy algorithms </a:t>
            </a:r>
            <a:r>
              <a:rPr lang="en-US" sz="3200"/>
              <a:t>make local optimal decision at each step</a:t>
            </a:r>
            <a:br>
              <a:rPr lang="en-US" sz="3200"/>
            </a:br>
            <a:r>
              <a:rPr lang="en-US" sz="3200"/>
              <a:t>and expect to achieve the global optimal solution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Greedy algorithms give optimal solution for problems holding: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Greedy choice &amp; optimal substructure</a:t>
            </a:r>
            <a:endParaRPr/>
          </a:p>
          <a:p>
            <a:pPr indent="-304747" lvl="0" marL="304747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/>
              <a:t>Heuristic algorithms give approximation</a:t>
            </a:r>
            <a:endParaRPr/>
          </a:p>
          <a:p>
            <a:pPr indent="-231605" lvl="1" marL="609493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 sz="3000"/>
              <a:t>Not always the optimal solution</a:t>
            </a:r>
            <a:endParaRPr/>
          </a:p>
        </p:txBody>
      </p:sp>
      <p:sp>
        <p:nvSpPr>
          <p:cNvPr id="1198" name="Google Shape;1198;p90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descr="C:\Users\Ivan\Desktop\elements_presentations\summary_pic.png" id="1199" name="Google Shape;119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2698" y="3435353"/>
            <a:ext cx="3483714" cy="258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188815" y="40341"/>
            <a:ext cx="9577597" cy="1110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/>
              <a:t>Brute-Force Algorithms</a:t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1217612" y="2362200"/>
            <a:ext cx="9220200" cy="266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AF76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5986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33512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51038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68564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8609012" y="2667000"/>
            <a:ext cx="1371600" cy="213360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0097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oftUni 16x9">
  <a:themeElements>
    <a:clrScheme name="SoftUni Color Them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